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379" r:id="rId4"/>
    <p:sldId id="258" r:id="rId5"/>
    <p:sldId id="392" r:id="rId6"/>
    <p:sldId id="393" r:id="rId7"/>
    <p:sldId id="259" r:id="rId8"/>
    <p:sldId id="264" r:id="rId9"/>
    <p:sldId id="378" r:id="rId10"/>
    <p:sldId id="265" r:id="rId11"/>
    <p:sldId id="386" r:id="rId12"/>
    <p:sldId id="260" r:id="rId13"/>
    <p:sldId id="394" r:id="rId14"/>
    <p:sldId id="261" r:id="rId15"/>
    <p:sldId id="387" r:id="rId16"/>
    <p:sldId id="381" r:id="rId17"/>
    <p:sldId id="389" r:id="rId18"/>
    <p:sldId id="388" r:id="rId19"/>
    <p:sldId id="263" r:id="rId20"/>
    <p:sldId id="396" r:id="rId21"/>
    <p:sldId id="395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6457C0E-846C-4754-9720-A792B4000CAD}">
          <p14:sldIdLst>
            <p14:sldId id="256"/>
            <p14:sldId id="257"/>
            <p14:sldId id="379"/>
            <p14:sldId id="258"/>
            <p14:sldId id="392"/>
            <p14:sldId id="393"/>
            <p14:sldId id="259"/>
            <p14:sldId id="264"/>
            <p14:sldId id="378"/>
            <p14:sldId id="265"/>
            <p14:sldId id="386"/>
            <p14:sldId id="260"/>
            <p14:sldId id="394"/>
            <p14:sldId id="261"/>
            <p14:sldId id="387"/>
            <p14:sldId id="381"/>
            <p14:sldId id="389"/>
            <p14:sldId id="388"/>
            <p14:sldId id="263"/>
            <p14:sldId id="396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EFD"/>
    <a:srgbClr val="90D4FA"/>
    <a:srgbClr val="95C6D7"/>
    <a:srgbClr val="81A3B1"/>
    <a:srgbClr val="5DD3FD"/>
    <a:srgbClr val="7FD7FF"/>
    <a:srgbClr val="5DD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>
        <p:scale>
          <a:sx n="60" d="100"/>
          <a:sy n="60" d="100"/>
        </p:scale>
        <p:origin x="149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C952C-EF0F-4D3C-A5D1-045F3221129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5625-63A4-48FE-A721-5029E01734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6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5496" y="44624"/>
            <a:ext cx="9073008" cy="66967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7 Grupo"/>
          <p:cNvGrpSpPr/>
          <p:nvPr/>
        </p:nvGrpSpPr>
        <p:grpSpPr>
          <a:xfrm>
            <a:off x="35499" y="5301211"/>
            <a:ext cx="9073007" cy="1440161"/>
            <a:chOff x="211665" y="5353963"/>
            <a:chExt cx="8723376" cy="133158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6054922" y="5499186"/>
              <a:ext cx="2880119" cy="714942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2622407" y="5370719"/>
              <a:ext cx="5551627" cy="851228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2832084" y="5383008"/>
              <a:ext cx="5474993" cy="775266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5616412" y="5369602"/>
              <a:ext cx="3312243" cy="652385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211665" y="5353963"/>
              <a:ext cx="8723376" cy="133158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9" y="332656"/>
            <a:ext cx="8496944" cy="2808312"/>
          </a:xfrm>
        </p:spPr>
        <p:txBody>
          <a:bodyPr anchor="ctr"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>
              <a:defRPr sz="3300" b="1" cap="all" spc="0" baseline="0">
                <a:ln w="50800"/>
                <a:solidFill>
                  <a:schemeClr val="bg1">
                    <a:shade val="50000"/>
                  </a:schemeClr>
                </a:solidFill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84984"/>
            <a:ext cx="6400800" cy="1944216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16 Grupo"/>
          <p:cNvGrpSpPr/>
          <p:nvPr/>
        </p:nvGrpSpPr>
        <p:grpSpPr>
          <a:xfrm>
            <a:off x="323531" y="5572507"/>
            <a:ext cx="3456385" cy="1024846"/>
            <a:chOff x="107504" y="6237312"/>
            <a:chExt cx="2304256" cy="620688"/>
          </a:xfrm>
        </p:grpSpPr>
        <p:pic>
          <p:nvPicPr>
            <p:cNvPr id="18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8 Marcador de fecha"/>
          <p:cNvSpPr>
            <a:spLocks noGrp="1"/>
          </p:cNvSpPr>
          <p:nvPr>
            <p:ph type="dt" sz="half" idx="2"/>
          </p:nvPr>
        </p:nvSpPr>
        <p:spPr>
          <a:xfrm>
            <a:off x="1907705" y="4864078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FA84D891-887C-4FAD-8C19-0F1FE4FD2B0D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4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5496" y="44627"/>
            <a:ext cx="9073008" cy="1236359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7121" y="6414793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 bwMode="hidden">
          <a:xfrm>
            <a:off x="35496" y="476673"/>
            <a:ext cx="9073008" cy="804311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096" y="1052737"/>
            <a:ext cx="2057400" cy="5688632"/>
          </a:xfrm>
        </p:spPr>
        <p:txBody>
          <a:bodyPr vert="eaVert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2234" y="1052737"/>
            <a:ext cx="6174022" cy="5688632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5" name="13 Grupo"/>
          <p:cNvGrpSpPr/>
          <p:nvPr/>
        </p:nvGrpSpPr>
        <p:grpSpPr>
          <a:xfrm rot="5400000">
            <a:off x="-734280" y="1534480"/>
            <a:ext cx="2304256" cy="620688"/>
            <a:chOff x="107504" y="6237312"/>
            <a:chExt cx="2304256" cy="620688"/>
          </a:xfrm>
        </p:grpSpPr>
        <p:pic>
          <p:nvPicPr>
            <p:cNvPr id="22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158825" y="116632"/>
            <a:ext cx="8805664" cy="28236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500" dirty="0"/>
              <a:t>Haga clic para modificar el estilo de título del patrón</a:t>
            </a:r>
            <a:endParaRPr lang="en-US" sz="1500" dirty="0"/>
          </a:p>
        </p:txBody>
      </p:sp>
      <p:sp>
        <p:nvSpPr>
          <p:cNvPr id="25" name="8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-251362" y="5660077"/>
            <a:ext cx="938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6ECED13E-0FF0-43AB-A2DD-9A332AA28757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47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90D0-5CB1-4DF2-A07A-BA576DE6382C}" type="datetime1">
              <a:rPr lang="es-ES" smtClean="0"/>
              <a:pPr/>
              <a:t>05/10/2022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5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8 Marcador de fecha"/>
          <p:cNvSpPr>
            <a:spLocks noGrp="1"/>
          </p:cNvSpPr>
          <p:nvPr>
            <p:ph type="dt" sz="half" idx="2"/>
          </p:nvPr>
        </p:nvSpPr>
        <p:spPr>
          <a:xfrm>
            <a:off x="7665608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3270A6CC-D44F-470A-B6EA-561312998673}" type="datetime1">
              <a:rPr lang="es-ES" smtClean="0"/>
              <a:pPr/>
              <a:t>05/10/2022</a:t>
            </a:fld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107950" y="1844675"/>
            <a:ext cx="3816350" cy="504825"/>
          </a:xfrm>
        </p:spPr>
        <p:txBody>
          <a:bodyPr>
            <a:noAutofit/>
          </a:bodyPr>
          <a:lstStyle>
            <a:lvl1pPr>
              <a:defRPr sz="2100" b="1"/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20190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5496" y="44625"/>
            <a:ext cx="9073008" cy="5581828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6 Grupo"/>
          <p:cNvGrpSpPr/>
          <p:nvPr/>
        </p:nvGrpSpPr>
        <p:grpSpPr>
          <a:xfrm>
            <a:off x="35499" y="4365105"/>
            <a:ext cx="9073007" cy="1261348"/>
            <a:chOff x="211665" y="4058555"/>
            <a:chExt cx="8723376" cy="1008870"/>
          </a:xfrm>
        </p:grpSpPr>
        <p:sp>
          <p:nvSpPr>
            <p:cNvPr id="9" name="Freeform 14"/>
            <p:cNvSpPr>
              <a:spLocks/>
            </p:cNvSpPr>
            <p:nvPr/>
          </p:nvSpPr>
          <p:spPr bwMode="hidden">
            <a:xfrm>
              <a:off x="6047438" y="4203592"/>
              <a:ext cx="2876429" cy="714026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hidden">
            <a:xfrm>
              <a:off x="2619320" y="4075290"/>
              <a:ext cx="5544515" cy="850138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hidden">
            <a:xfrm>
              <a:off x="2828728" y="4087562"/>
              <a:ext cx="5467980" cy="774272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hidden">
            <a:xfrm>
              <a:off x="5609489" y="4074174"/>
              <a:ext cx="3308000" cy="651549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13" name="Freeform 10"/>
            <p:cNvSpPr>
              <a:spLocks/>
            </p:cNvSpPr>
            <p:nvPr/>
          </p:nvSpPr>
          <p:spPr bwMode="hidden">
            <a:xfrm>
              <a:off x="211665" y="4058555"/>
              <a:ext cx="8723376" cy="100887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9"/>
            <a:ext cx="6417734" cy="939802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14 Grupo"/>
          <p:cNvGrpSpPr/>
          <p:nvPr/>
        </p:nvGrpSpPr>
        <p:grpSpPr>
          <a:xfrm>
            <a:off x="179513" y="6192688"/>
            <a:ext cx="2304256" cy="620688"/>
            <a:chOff x="107504" y="6237312"/>
            <a:chExt cx="2304256" cy="620688"/>
          </a:xfrm>
        </p:grpSpPr>
        <p:pic>
          <p:nvPicPr>
            <p:cNvPr id="16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8 Marcador de fecha"/>
          <p:cNvSpPr>
            <a:spLocks noGrp="1"/>
          </p:cNvSpPr>
          <p:nvPr>
            <p:ph type="dt" sz="half" idx="2"/>
          </p:nvPr>
        </p:nvSpPr>
        <p:spPr>
          <a:xfrm>
            <a:off x="7665608" y="6448253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4CF7412B-6B46-401D-83F7-B899A3099406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60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8 Marcador de fecha"/>
          <p:cNvSpPr>
            <a:spLocks noGrp="1"/>
          </p:cNvSpPr>
          <p:nvPr>
            <p:ph type="dt" sz="half" idx="2"/>
          </p:nvPr>
        </p:nvSpPr>
        <p:spPr>
          <a:xfrm>
            <a:off x="7665608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1E8D7F85-4C12-4C4C-A987-F72F3DA51C9B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57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5"/>
            <a:ext cx="3822192" cy="639762"/>
          </a:xfrm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5" y="3429002"/>
            <a:ext cx="3820055" cy="2697163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2"/>
            <a:ext cx="3822192" cy="2697163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8 Marcador de fecha"/>
          <p:cNvSpPr>
            <a:spLocks noGrp="1"/>
          </p:cNvSpPr>
          <p:nvPr>
            <p:ph type="dt" sz="half" idx="13"/>
          </p:nvPr>
        </p:nvSpPr>
        <p:spPr>
          <a:xfrm>
            <a:off x="7665608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57F9F4CC-B248-4758-8423-7AA1217F0D7E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42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8 Marcador de fecha"/>
          <p:cNvSpPr>
            <a:spLocks noGrp="1"/>
          </p:cNvSpPr>
          <p:nvPr>
            <p:ph type="dt" sz="half" idx="2"/>
          </p:nvPr>
        </p:nvSpPr>
        <p:spPr>
          <a:xfrm>
            <a:off x="7665608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4FAB78A6-458A-480E-83E6-37EA17D63E74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9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5496" y="44627"/>
            <a:ext cx="9073008" cy="995611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" name="4 Grupo"/>
          <p:cNvGrpSpPr/>
          <p:nvPr/>
        </p:nvGrpSpPr>
        <p:grpSpPr>
          <a:xfrm>
            <a:off x="3" y="476674"/>
            <a:ext cx="9125909" cy="576064"/>
            <a:chOff x="211665" y="714191"/>
            <a:chExt cx="8723376" cy="1329874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6047437" y="859228"/>
              <a:ext cx="2876430" cy="714026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2619320" y="730926"/>
              <a:ext cx="5544515" cy="850138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2828728" y="743198"/>
              <a:ext cx="5467980" cy="774272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5609489" y="729810"/>
              <a:ext cx="3308000" cy="651549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211665" y="714191"/>
              <a:ext cx="8723376" cy="1329874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12 Grupo"/>
          <p:cNvGrpSpPr/>
          <p:nvPr/>
        </p:nvGrpSpPr>
        <p:grpSpPr>
          <a:xfrm>
            <a:off x="35496" y="6237312"/>
            <a:ext cx="2304256" cy="620688"/>
            <a:chOff x="107504" y="6237312"/>
            <a:chExt cx="2304256" cy="620688"/>
          </a:xfrm>
        </p:grpSpPr>
        <p:pic>
          <p:nvPicPr>
            <p:cNvPr id="14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7504" y="116633"/>
            <a:ext cx="8229600" cy="316624"/>
          </a:xfrm>
        </p:spPr>
        <p:txBody>
          <a:bodyPr>
            <a:noAutofit/>
          </a:bodyPr>
          <a:lstStyle>
            <a:lvl1pPr algn="l">
              <a:defRPr sz="1500" b="1" i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8 Marcador de fecha"/>
          <p:cNvSpPr>
            <a:spLocks noGrp="1"/>
          </p:cNvSpPr>
          <p:nvPr>
            <p:ph type="dt" sz="half" idx="2"/>
          </p:nvPr>
        </p:nvSpPr>
        <p:spPr>
          <a:xfrm>
            <a:off x="7668344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3A7852B5-CEFD-49F4-9ED1-A0AAEA796CC2}" type="datetime1">
              <a:rPr lang="es-ES" smtClean="0"/>
              <a:pPr/>
              <a:t>05/10/2022</a:t>
            </a:fld>
            <a:endParaRPr lang="es-E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07507" y="1040238"/>
            <a:ext cx="8928991" cy="508592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107950" y="539752"/>
            <a:ext cx="4464050" cy="441325"/>
          </a:xfrm>
        </p:spPr>
        <p:txBody>
          <a:bodyPr>
            <a:noAutofit/>
          </a:bodyPr>
          <a:lstStyle>
            <a:lvl1pPr>
              <a:defRPr sz="1500" b="1" cap="all" baseline="0"/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312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5496" y="44625"/>
            <a:ext cx="9073008" cy="1610440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3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35497" y="714191"/>
            <a:ext cx="907494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3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165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35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5" name="15 Grupo"/>
          <p:cNvGrpSpPr/>
          <p:nvPr/>
        </p:nvGrpSpPr>
        <p:grpSpPr>
          <a:xfrm>
            <a:off x="35496" y="6237312"/>
            <a:ext cx="2304256" cy="620688"/>
            <a:chOff x="107504" y="6237312"/>
            <a:chExt cx="2304256" cy="620688"/>
          </a:xfrm>
        </p:grpSpPr>
        <p:pic>
          <p:nvPicPr>
            <p:cNvPr id="17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8 Marcador de fecha"/>
          <p:cNvSpPr>
            <a:spLocks noGrp="1"/>
          </p:cNvSpPr>
          <p:nvPr>
            <p:ph type="dt" sz="half" idx="13"/>
          </p:nvPr>
        </p:nvSpPr>
        <p:spPr>
          <a:xfrm>
            <a:off x="7665608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14430167-33FA-4803-A16F-6C5C0487731F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97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5496" y="44625"/>
            <a:ext cx="9073008" cy="6219016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8"/>
          <p:cNvGrpSpPr>
            <a:grpSpLocks noChangeAspect="1"/>
          </p:cNvGrpSpPr>
          <p:nvPr/>
        </p:nvGrpSpPr>
        <p:grpSpPr bwMode="hidden">
          <a:xfrm>
            <a:off x="35496" y="5353963"/>
            <a:ext cx="907300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14" name="Freeform 10"/>
            <p:cNvSpPr>
              <a:spLocks/>
            </p:cNvSpPr>
            <p:nvPr userDrawn="1"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27" y="2236915"/>
            <a:ext cx="4943235" cy="2200199"/>
          </a:xfrm>
        </p:spPr>
        <p:txBody>
          <a:bodyPr anchor="ctr">
            <a:normAutofit/>
          </a:bodyPr>
          <a:lstStyle>
            <a:lvl1pPr algn="l"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6456" y="6444897"/>
            <a:ext cx="432048" cy="365125"/>
          </a:xfrm>
        </p:spPr>
        <p:txBody>
          <a:bodyPr/>
          <a:lstStyle>
            <a:lvl1pPr>
              <a:defRPr sz="825"/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760" y="194308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grpSp>
        <p:nvGrpSpPr>
          <p:cNvPr id="5" name="15 Grupo"/>
          <p:cNvGrpSpPr/>
          <p:nvPr/>
        </p:nvGrpSpPr>
        <p:grpSpPr>
          <a:xfrm>
            <a:off x="35496" y="6237312"/>
            <a:ext cx="2304256" cy="620688"/>
            <a:chOff x="107504" y="6237312"/>
            <a:chExt cx="2304256" cy="620688"/>
          </a:xfrm>
        </p:grpSpPr>
        <p:pic>
          <p:nvPicPr>
            <p:cNvPr id="17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8 Marcador de fecha"/>
          <p:cNvSpPr>
            <a:spLocks noGrp="1"/>
          </p:cNvSpPr>
          <p:nvPr>
            <p:ph type="dt" sz="half" idx="13"/>
          </p:nvPr>
        </p:nvSpPr>
        <p:spPr>
          <a:xfrm>
            <a:off x="7665608" y="6448254"/>
            <a:ext cx="938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D65E0C0-5AE0-499C-B229-56AA1ECE475D}" type="datetime1">
              <a:rPr lang="es-ES" smtClean="0"/>
              <a:pPr/>
              <a:t>05/10/2022</a:t>
            </a:fld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395288" y="260648"/>
            <a:ext cx="8353425" cy="1368152"/>
          </a:xfrm>
        </p:spPr>
        <p:txBody>
          <a:bodyPr>
            <a:noAutofit/>
          </a:bodyPr>
          <a:lstStyle>
            <a:lvl1pPr algn="ctr">
              <a:defRPr sz="18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802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5496" y="44625"/>
            <a:ext cx="9073008" cy="2652856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15"/>
          <p:cNvGrpSpPr>
            <a:grpSpLocks noChangeAspect="1"/>
          </p:cNvGrpSpPr>
          <p:nvPr/>
        </p:nvGrpSpPr>
        <p:grpSpPr bwMode="hidden">
          <a:xfrm>
            <a:off x="35499" y="1679429"/>
            <a:ext cx="9073007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6456" y="6444897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5" y="2420890"/>
            <a:ext cx="8928991" cy="381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5" name="6 Grupo"/>
          <p:cNvGrpSpPr/>
          <p:nvPr/>
        </p:nvGrpSpPr>
        <p:grpSpPr>
          <a:xfrm>
            <a:off x="35496" y="6237312"/>
            <a:ext cx="2304256" cy="620688"/>
            <a:chOff x="107504" y="6237312"/>
            <a:chExt cx="2304256" cy="620688"/>
          </a:xfrm>
        </p:grpSpPr>
        <p:pic>
          <p:nvPicPr>
            <p:cNvPr id="1026" name="Picture 2" descr="http://faii.etsii.upm.es/index_archivos/ETSII.gif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237312"/>
              <a:ext cx="1440160" cy="55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faii.etsii.upm.es/index_archivos/escupm02_new.gif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6263270"/>
              <a:ext cx="728544" cy="59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8 Marcador de fecha"/>
          <p:cNvSpPr>
            <a:spLocks noGrp="1"/>
          </p:cNvSpPr>
          <p:nvPr>
            <p:ph type="dt" sz="half" idx="2"/>
          </p:nvPr>
        </p:nvSpPr>
        <p:spPr>
          <a:xfrm>
            <a:off x="7668345" y="6453338"/>
            <a:ext cx="938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5BFB49A9-797C-4669-9BF2-6EB2DB5A2221}" type="datetime1">
              <a:rPr lang="es-ES" smtClean="0"/>
              <a:pPr/>
              <a:t>05/10/2022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rgbClr val="FFFFFF"/>
          </a:solidFill>
          <a:latin typeface="Calibri" pitchFamily="34" charset="0"/>
          <a:ea typeface="+mj-ea"/>
          <a:cs typeface="Calibri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226457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65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470297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5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68580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35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92583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None/>
        <a:defRPr sz="1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337310" indent="-171450" algn="l" defTabSz="685800" rtl="0" eaLnBrk="1" latinLnBrk="0" hangingPunct="1">
        <a:spcBef>
          <a:spcPts val="288"/>
        </a:spcBef>
        <a:buClr>
          <a:schemeClr val="accent1"/>
        </a:buClr>
        <a:buFont typeface="Symbol" pitchFamily="18" charset="2"/>
        <a:buChar char="*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577340" indent="-171450" algn="l" defTabSz="685800" rtl="0" eaLnBrk="1" latinLnBrk="0" hangingPunct="1">
        <a:spcBef>
          <a:spcPts val="288"/>
        </a:spcBef>
        <a:buClr>
          <a:schemeClr val="accent1"/>
        </a:buClr>
        <a:buFont typeface="Symbol" pitchFamily="18" charset="2"/>
        <a:buChar char="*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817370" indent="-171450" algn="l" defTabSz="685800" rtl="0" eaLnBrk="1" latinLnBrk="0" hangingPunct="1">
        <a:spcBef>
          <a:spcPts val="288"/>
        </a:spcBef>
        <a:buClr>
          <a:schemeClr val="accent1"/>
        </a:buClr>
        <a:buFont typeface="Symbol" pitchFamily="18" charset="2"/>
        <a:buChar char="*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171450" algn="l" defTabSz="685800" rtl="0" eaLnBrk="1" latinLnBrk="0" hangingPunct="1">
        <a:spcBef>
          <a:spcPts val="288"/>
        </a:spcBef>
        <a:buClr>
          <a:schemeClr val="accent1"/>
        </a:buClr>
        <a:buFont typeface="Symbol" pitchFamily="18" charset="2"/>
        <a:buChar char="*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edificio, luz&#10;&#10;Descripción generada automáticamente">
            <a:extLst>
              <a:ext uri="{FF2B5EF4-FFF2-40B4-BE49-F238E27FC236}">
                <a16:creationId xmlns:a16="http://schemas.microsoft.com/office/drawing/2014/main" id="{833BF9F4-0306-4547-83D3-6A423AC7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15" y="5837928"/>
            <a:ext cx="1024967" cy="7236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BA075D-9C20-40A1-818D-38E13025C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1079814"/>
            <a:ext cx="8496944" cy="2808312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Control cinemático de robot hiperredundante mediante red neuronal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7C4D88-C5B2-44E3-8986-EB32C11ED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4247478"/>
            <a:ext cx="8496944" cy="1231098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Celia Garijo del Río</a:t>
            </a:r>
            <a:endParaRPr lang="es-ES" sz="2000" dirty="0"/>
          </a:p>
          <a:p>
            <a:r>
              <a:rPr lang="es-ES" sz="2400" dirty="0">
                <a:solidFill>
                  <a:schemeClr val="tx1"/>
                </a:solidFill>
              </a:rPr>
              <a:t>Tutor:   Antonio Barrientos Cruz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8F5D58-FF8C-49CE-91DC-DD097559FAE2}"/>
              </a:ext>
            </a:extLst>
          </p:cNvPr>
          <p:cNvSpPr txBox="1"/>
          <p:nvPr/>
        </p:nvSpPr>
        <p:spPr>
          <a:xfrm flipH="1">
            <a:off x="660397" y="3549572"/>
            <a:ext cx="782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TFM dirigido a la obtención del título de Master en Ingeniería Industrial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21D672-9942-7232-7F6C-A1F9DD848088}"/>
              </a:ext>
            </a:extLst>
          </p:cNvPr>
          <p:cNvSpPr/>
          <p:nvPr/>
        </p:nvSpPr>
        <p:spPr>
          <a:xfrm>
            <a:off x="2743200" y="5577840"/>
            <a:ext cx="90424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44FBEA8-9A32-7EBB-7E58-AC1E9BF1B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26" y="5526171"/>
            <a:ext cx="2651346" cy="12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6C50C-F25E-40D5-B861-25197E08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1674"/>
            <a:ext cx="8229600" cy="993600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tx1"/>
                </a:solidFill>
              </a:rPr>
              <a:t>REDES NEURONALES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A8566-43A2-44D4-9334-44F1471D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pic>
        <p:nvPicPr>
          <p:cNvPr id="34" name="Imagen 33" descr="Diagrama&#10;&#10;Descripción generada automáticamente">
            <a:extLst>
              <a:ext uri="{FF2B5EF4-FFF2-40B4-BE49-F238E27FC236}">
                <a16:creationId xmlns:a16="http://schemas.microsoft.com/office/drawing/2014/main" id="{0337FAA2-7A30-FCCC-147B-8DF164746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7" y="1751004"/>
            <a:ext cx="3435024" cy="3469582"/>
          </a:xfrm>
          <a:prstGeom prst="rect">
            <a:avLst/>
          </a:prstGeom>
        </p:spPr>
      </p:pic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0A615BD3-1D15-C23E-EE9A-68FC51646DF1}"/>
              </a:ext>
            </a:extLst>
          </p:cNvPr>
          <p:cNvSpPr txBox="1">
            <a:spLocks/>
          </p:cNvSpPr>
          <p:nvPr/>
        </p:nvSpPr>
        <p:spPr>
          <a:xfrm>
            <a:off x="129409" y="921026"/>
            <a:ext cx="3069346" cy="829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b="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5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35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714500" indent="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CINEMÁTICA DIRECTA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627CA1D-06F9-C7DB-B9DE-5C296A93B944}"/>
              </a:ext>
            </a:extLst>
          </p:cNvPr>
          <p:cNvSpPr txBox="1"/>
          <p:nvPr/>
        </p:nvSpPr>
        <p:spPr>
          <a:xfrm>
            <a:off x="3948145" y="2538788"/>
            <a:ext cx="4850615" cy="32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4000" lvl="2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Multi </a:t>
            </a:r>
            <a:r>
              <a:rPr lang="es-ES" sz="2000" dirty="0" err="1"/>
              <a:t>Layer</a:t>
            </a:r>
            <a:r>
              <a:rPr lang="es-ES" sz="2000" dirty="0"/>
              <a:t> </a:t>
            </a:r>
            <a:r>
              <a:rPr lang="es-ES" sz="2000" dirty="0" err="1"/>
              <a:t>Perceptron</a:t>
            </a:r>
            <a:endParaRPr lang="es-ES" sz="2000" dirty="0"/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Datos en XY y motores impares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 err="1"/>
              <a:t>Reescalado</a:t>
            </a:r>
            <a:r>
              <a:rPr lang="es-ES" sz="2000" dirty="0"/>
              <a:t> 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Función </a:t>
            </a:r>
            <a:r>
              <a:rPr lang="es-ES" sz="2000" dirty="0" err="1"/>
              <a:t>ReLu</a:t>
            </a:r>
            <a:endParaRPr lang="es-ES" sz="2000" dirty="0"/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Regularización L²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 err="1"/>
              <a:t>Early</a:t>
            </a:r>
            <a:r>
              <a:rPr lang="es-ES" sz="2000" dirty="0"/>
              <a:t> </a:t>
            </a:r>
            <a:r>
              <a:rPr lang="es-ES" sz="2000" dirty="0" err="1"/>
              <a:t>stopping</a:t>
            </a:r>
            <a:endParaRPr lang="es-ES" sz="2400" dirty="0"/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Validación cruzada con 5 particiones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61ED5AD8-289C-1C70-6DFC-3B824944B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43"/>
          <a:stretch/>
        </p:blipFill>
        <p:spPr>
          <a:xfrm>
            <a:off x="435730" y="5322267"/>
            <a:ext cx="3567928" cy="802406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9CCB4A39-9F85-C45A-80E0-AB55A4ED252F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49" name="Flecha: pentágono 48">
              <a:extLst>
                <a:ext uri="{FF2B5EF4-FFF2-40B4-BE49-F238E27FC236}">
                  <a16:creationId xmlns:a16="http://schemas.microsoft.com/office/drawing/2014/main" id="{568EFC79-2776-1675-F81B-8EB525301318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50" name="Flecha: pentágono 49">
              <a:extLst>
                <a:ext uri="{FF2B5EF4-FFF2-40B4-BE49-F238E27FC236}">
                  <a16:creationId xmlns:a16="http://schemas.microsoft.com/office/drawing/2014/main" id="{E762F4F1-D974-2681-2603-78A3C91668E0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51" name="Flecha: pentágono 50">
              <a:extLst>
                <a:ext uri="{FF2B5EF4-FFF2-40B4-BE49-F238E27FC236}">
                  <a16:creationId xmlns:a16="http://schemas.microsoft.com/office/drawing/2014/main" id="{D8C1309E-44D6-E674-132D-D56D209828F3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52" name="Flecha: pentágono 51">
              <a:extLst>
                <a:ext uri="{FF2B5EF4-FFF2-40B4-BE49-F238E27FC236}">
                  <a16:creationId xmlns:a16="http://schemas.microsoft.com/office/drawing/2014/main" id="{562F3B00-7799-3732-3B4E-C5498E4005CC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53" name="Flecha: pentágono 52">
              <a:extLst>
                <a:ext uri="{FF2B5EF4-FFF2-40B4-BE49-F238E27FC236}">
                  <a16:creationId xmlns:a16="http://schemas.microsoft.com/office/drawing/2014/main" id="{D30FF913-0A51-9427-7547-1DAF3CFF5545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54" name="Flecha: pentágono 53">
              <a:extLst>
                <a:ext uri="{FF2B5EF4-FFF2-40B4-BE49-F238E27FC236}">
                  <a16:creationId xmlns:a16="http://schemas.microsoft.com/office/drawing/2014/main" id="{ADCA6DD0-25CC-C91B-4136-8FF25A96C54F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55" name="Flecha: pentágono 54">
              <a:extLst>
                <a:ext uri="{FF2B5EF4-FFF2-40B4-BE49-F238E27FC236}">
                  <a16:creationId xmlns:a16="http://schemas.microsoft.com/office/drawing/2014/main" id="{FFEF30C1-5BE9-E68B-4B75-AD96EF6F888C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56" name="Flecha: pentágono 55">
              <a:extLst>
                <a:ext uri="{FF2B5EF4-FFF2-40B4-BE49-F238E27FC236}">
                  <a16:creationId xmlns:a16="http://schemas.microsoft.com/office/drawing/2014/main" id="{E1C4183F-7231-8DF4-85BA-6CE79E839C97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97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6C50C-F25E-40D5-B861-25197E08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8000"/>
            <a:ext cx="8229600" cy="993600"/>
          </a:xfrm>
        </p:spPr>
        <p:txBody>
          <a:bodyPr/>
          <a:lstStyle/>
          <a:p>
            <a:r>
              <a:rPr lang="es-ES" sz="3200" b="1" dirty="0">
                <a:solidFill>
                  <a:schemeClr val="tx1"/>
                </a:solidFill>
              </a:rPr>
              <a:t>REDES NEURONALES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3DECED-BF70-473F-93C8-53FE304A3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-202938" y="932677"/>
            <a:ext cx="3734040" cy="829978"/>
          </a:xfrm>
        </p:spPr>
        <p:txBody>
          <a:bodyPr>
            <a:noAutofit/>
          </a:bodyPr>
          <a:lstStyle/>
          <a:p>
            <a:pPr algn="ctr"/>
            <a:r>
              <a:rPr lang="es-ES" sz="2000" b="1" dirty="0"/>
              <a:t>CINEMÁTICA INVERSA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A8566-43A2-44D4-9334-44F1471D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pic>
        <p:nvPicPr>
          <p:cNvPr id="22" name="Imagen 21" descr="Gráfico&#10;&#10;Descripción generada automáticamente">
            <a:extLst>
              <a:ext uri="{FF2B5EF4-FFF2-40B4-BE49-F238E27FC236}">
                <a16:creationId xmlns:a16="http://schemas.microsoft.com/office/drawing/2014/main" id="{6AA4B249-E158-79EE-9E6D-A1B1EBFF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" y="2475136"/>
            <a:ext cx="3734039" cy="323953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2448E1A-CFD1-0CD5-54E0-6C8D9D9F0C7E}"/>
              </a:ext>
            </a:extLst>
          </p:cNvPr>
          <p:cNvSpPr txBox="1"/>
          <p:nvPr/>
        </p:nvSpPr>
        <p:spPr>
          <a:xfrm>
            <a:off x="4418584" y="3618492"/>
            <a:ext cx="400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Algoritmo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dirty="0"/>
              <a:t>de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dirty="0"/>
              <a:t>optimización local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 </a:t>
            </a:r>
            <a:endParaRPr lang="es-ES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310C2EC-4239-81BD-C7E1-AB0DD12A4D09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26" name="Flecha: pentágono 25">
              <a:extLst>
                <a:ext uri="{FF2B5EF4-FFF2-40B4-BE49-F238E27FC236}">
                  <a16:creationId xmlns:a16="http://schemas.microsoft.com/office/drawing/2014/main" id="{EE74C5BF-89ED-1754-8C71-485BEFC85162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5458C45C-BE59-51AB-017D-FAF786C508B9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05771419-4735-2E88-0D1C-ECAD8E0CCB08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9" name="Flecha: pentágono 28">
              <a:extLst>
                <a:ext uri="{FF2B5EF4-FFF2-40B4-BE49-F238E27FC236}">
                  <a16:creationId xmlns:a16="http://schemas.microsoft.com/office/drawing/2014/main" id="{88983232-36BD-F9CF-8B64-079EB5CBFC29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0" name="Flecha: pentágono 29">
              <a:extLst>
                <a:ext uri="{FF2B5EF4-FFF2-40B4-BE49-F238E27FC236}">
                  <a16:creationId xmlns:a16="http://schemas.microsoft.com/office/drawing/2014/main" id="{F3AF2370-57EB-F699-99BF-4059744A048E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2C5F9DAA-641E-1EC3-56F3-1E0FCED308C0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5CFDE63A-496E-D8BF-2870-123B47A5CEDC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F5CEBE12-CEE9-CFE1-C953-5455BE7DC083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93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05CA6963-1EA6-4223-950A-1FFBC5DEEC29}"/>
              </a:ext>
            </a:extLst>
          </p:cNvPr>
          <p:cNvSpPr txBox="1">
            <a:spLocks/>
          </p:cNvSpPr>
          <p:nvPr/>
        </p:nvSpPr>
        <p:spPr>
          <a:xfrm>
            <a:off x="628650" y="28800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tx1"/>
                </a:solidFill>
              </a:rPr>
              <a:t>REDES NEURONALES</a:t>
            </a:r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2F1D5C2-79C1-4E31-BDEF-EAB8B3AC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pic>
        <p:nvPicPr>
          <p:cNvPr id="21" name="Imagen 2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3DF7CD5-819E-8292-73BB-65C4A9667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3969" r="8745" b="-793"/>
          <a:stretch/>
        </p:blipFill>
        <p:spPr>
          <a:xfrm>
            <a:off x="278362" y="2686087"/>
            <a:ext cx="5626745" cy="3078310"/>
          </a:xfrm>
          <a:prstGeom prst="rect">
            <a:avLst/>
          </a:prstGeom>
        </p:spPr>
      </p:pic>
      <p:sp>
        <p:nvSpPr>
          <p:cNvPr id="27" name="Marcador de texto 5">
            <a:extLst>
              <a:ext uri="{FF2B5EF4-FFF2-40B4-BE49-F238E27FC236}">
                <a16:creationId xmlns:a16="http://schemas.microsoft.com/office/drawing/2014/main" id="{4E047E62-8444-7B79-A6D9-7D409634B2F1}"/>
              </a:ext>
            </a:extLst>
          </p:cNvPr>
          <p:cNvSpPr txBox="1">
            <a:spLocks/>
          </p:cNvSpPr>
          <p:nvPr/>
        </p:nvSpPr>
        <p:spPr>
          <a:xfrm>
            <a:off x="-484440" y="1134585"/>
            <a:ext cx="6119695" cy="82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226457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5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470297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5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35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92583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3731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57734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1737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/>
              <a:t>RESULTADOS DE LA CINEMÁTICA DIRECTA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AD24B0D-97AD-39F2-A49D-3E37DC007AFF}"/>
              </a:ext>
            </a:extLst>
          </p:cNvPr>
          <p:cNvSpPr txBox="1"/>
          <p:nvPr/>
        </p:nvSpPr>
        <p:spPr>
          <a:xfrm>
            <a:off x="7007849" y="3994409"/>
            <a:ext cx="11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r²=0.86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46FADA7-4C88-4C3A-F742-DD53BF2E70FF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41" name="Flecha: pentágono 40">
              <a:extLst>
                <a:ext uri="{FF2B5EF4-FFF2-40B4-BE49-F238E27FC236}">
                  <a16:creationId xmlns:a16="http://schemas.microsoft.com/office/drawing/2014/main" id="{91BC40DD-26D3-1259-A5B2-4B521B2B0EC7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42" name="Flecha: pentágono 41">
              <a:extLst>
                <a:ext uri="{FF2B5EF4-FFF2-40B4-BE49-F238E27FC236}">
                  <a16:creationId xmlns:a16="http://schemas.microsoft.com/office/drawing/2014/main" id="{C37B8AF9-5015-6583-095A-F368496808C6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43" name="Flecha: pentágono 42">
              <a:extLst>
                <a:ext uri="{FF2B5EF4-FFF2-40B4-BE49-F238E27FC236}">
                  <a16:creationId xmlns:a16="http://schemas.microsoft.com/office/drawing/2014/main" id="{0C5D09F9-42A9-DEEE-EBEA-F1FCF6EE9A1E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44" name="Flecha: pentágono 43">
              <a:extLst>
                <a:ext uri="{FF2B5EF4-FFF2-40B4-BE49-F238E27FC236}">
                  <a16:creationId xmlns:a16="http://schemas.microsoft.com/office/drawing/2014/main" id="{3D4F4DA7-2270-4A46-D214-4BCD81A1B467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45" name="Flecha: pentágono 44">
              <a:extLst>
                <a:ext uri="{FF2B5EF4-FFF2-40B4-BE49-F238E27FC236}">
                  <a16:creationId xmlns:a16="http://schemas.microsoft.com/office/drawing/2014/main" id="{1AF37A0A-EABD-E79C-74A1-6707ADEEC520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46" name="Flecha: pentágono 45">
              <a:extLst>
                <a:ext uri="{FF2B5EF4-FFF2-40B4-BE49-F238E27FC236}">
                  <a16:creationId xmlns:a16="http://schemas.microsoft.com/office/drawing/2014/main" id="{C6651EB0-E345-8382-FE95-A0E8D604A4CD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47" name="Flecha: pentágono 46">
              <a:extLst>
                <a:ext uri="{FF2B5EF4-FFF2-40B4-BE49-F238E27FC236}">
                  <a16:creationId xmlns:a16="http://schemas.microsoft.com/office/drawing/2014/main" id="{2258F0F5-047A-BD29-D5CB-15F4BCD33B14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48" name="Flecha: pentágono 47">
              <a:extLst>
                <a:ext uri="{FF2B5EF4-FFF2-40B4-BE49-F238E27FC236}">
                  <a16:creationId xmlns:a16="http://schemas.microsoft.com/office/drawing/2014/main" id="{18736B73-BF9B-3410-3797-6E77D6AF169D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922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05CA6963-1EA6-4223-950A-1FFBC5DEEC29}"/>
              </a:ext>
            </a:extLst>
          </p:cNvPr>
          <p:cNvSpPr txBox="1">
            <a:spLocks/>
          </p:cNvSpPr>
          <p:nvPr/>
        </p:nvSpPr>
        <p:spPr>
          <a:xfrm>
            <a:off x="628650" y="28800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tx1"/>
                </a:solidFill>
              </a:rPr>
              <a:t>REDES NEURONALES</a:t>
            </a:r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2F1D5C2-79C1-4E31-BDEF-EAB8B3AC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pic>
        <p:nvPicPr>
          <p:cNvPr id="23" name="Imagen 22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F6A44369-1373-EF15-1651-BB209AD89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/>
          <a:stretch/>
        </p:blipFill>
        <p:spPr>
          <a:xfrm>
            <a:off x="505669" y="2448935"/>
            <a:ext cx="5688172" cy="3386618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EF70A6FE-EED6-3E2E-AB7A-59753E097F8C}"/>
              </a:ext>
            </a:extLst>
          </p:cNvPr>
          <p:cNvSpPr txBox="1"/>
          <p:nvPr/>
        </p:nvSpPr>
        <p:spPr>
          <a:xfrm>
            <a:off x="7134098" y="3942189"/>
            <a:ext cx="128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r²=0.927</a:t>
            </a:r>
            <a:endParaRPr lang="es-ES" sz="2000" i="1" dirty="0"/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8425AD8B-CC85-559E-2FBE-2DB4570D81C7}"/>
              </a:ext>
            </a:extLst>
          </p:cNvPr>
          <p:cNvSpPr txBox="1">
            <a:spLocks/>
          </p:cNvSpPr>
          <p:nvPr/>
        </p:nvSpPr>
        <p:spPr>
          <a:xfrm>
            <a:off x="-484440" y="1134585"/>
            <a:ext cx="6119695" cy="82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226457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5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470297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5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35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92583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3731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57734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1737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171450" algn="l" defTabSz="685800" rtl="0" eaLnBrk="1" latinLnBrk="0" hangingPunct="1">
              <a:spcBef>
                <a:spcPts val="288"/>
              </a:spcBef>
              <a:buClr>
                <a:schemeClr val="accent1"/>
              </a:buClr>
              <a:buFont typeface="Symbol" pitchFamily="18" charset="2"/>
              <a:buChar char="*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/>
              <a:t>RESULTADOS DE LA CINEMÁTICA INVERSA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9B775AC-EDDE-EA1D-A144-19D8030333BC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740F665C-3637-BE5B-EE0B-FE4C73E4EC5A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56F2F8A1-6CB3-C0ED-FFA8-A216C2C1EF91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909F2D6B-374F-D5D9-C1DF-DE3B5AFA6B3F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DFC6A123-C4A5-2B3A-CD4E-AA869F5D1F08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4" name="Flecha: pentágono 33">
              <a:extLst>
                <a:ext uri="{FF2B5EF4-FFF2-40B4-BE49-F238E27FC236}">
                  <a16:creationId xmlns:a16="http://schemas.microsoft.com/office/drawing/2014/main" id="{19A68A48-B852-538F-D74C-891B74907B7A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5" name="Flecha: pentágono 34">
              <a:extLst>
                <a:ext uri="{FF2B5EF4-FFF2-40B4-BE49-F238E27FC236}">
                  <a16:creationId xmlns:a16="http://schemas.microsoft.com/office/drawing/2014/main" id="{D3E7355D-F521-DA12-49D0-41959380B545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6" name="Flecha: pentágono 35">
              <a:extLst>
                <a:ext uri="{FF2B5EF4-FFF2-40B4-BE49-F238E27FC236}">
                  <a16:creationId xmlns:a16="http://schemas.microsoft.com/office/drawing/2014/main" id="{7B1B7836-F233-A662-0543-7B72B43BF69B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7" name="Flecha: pentágono 36">
              <a:extLst>
                <a:ext uri="{FF2B5EF4-FFF2-40B4-BE49-F238E27FC236}">
                  <a16:creationId xmlns:a16="http://schemas.microsoft.com/office/drawing/2014/main" id="{E5973DBA-172D-30C6-F38F-09FF2C1A8957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6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5C7410-2E52-4F4B-8E69-F8EF6AA1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1ED747-36A8-4F3C-A240-38BC02BB8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27" y="2232838"/>
            <a:ext cx="8791946" cy="4223887"/>
          </a:xfrm>
        </p:spPr>
        <p:txBody>
          <a:bodyPr>
            <a:normAutofit/>
          </a:bodyPr>
          <a:lstStyle/>
          <a:p>
            <a:pPr indent="-285750">
              <a:lnSpc>
                <a:spcPct val="2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El uso de redes neuronales permite mejorar el control de robots </a:t>
            </a:r>
            <a:r>
              <a:rPr lang="es-ES" sz="1800" dirty="0" err="1"/>
              <a:t>hiper-redundantes</a:t>
            </a:r>
            <a:endParaRPr lang="es-ES" sz="1800" dirty="0"/>
          </a:p>
          <a:p>
            <a:pPr marL="285750" indent="-285750">
              <a:lnSpc>
                <a:spcPct val="2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La efectividad de la red neuronal depende de lo robustos que sean la mecánica del robot y el método de toma de datos</a:t>
            </a:r>
          </a:p>
          <a:p>
            <a:pPr marL="285750" indent="-285750">
              <a:lnSpc>
                <a:spcPct val="2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dirty="0"/>
              <a:t>Para entrenar la cinemática inversa de un robot </a:t>
            </a:r>
            <a:r>
              <a:rPr lang="es-ES" dirty="0" err="1"/>
              <a:t>hiper-redundante</a:t>
            </a:r>
            <a:r>
              <a:rPr lang="es-ES" dirty="0"/>
              <a:t> es necesario una buena estrategia eliminar la redundancia de los datos</a:t>
            </a:r>
            <a:endParaRPr lang="es-ES" sz="1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E4679D-CBDD-4581-823B-0DF2E17BBBD2}"/>
              </a:ext>
            </a:extLst>
          </p:cNvPr>
          <p:cNvSpPr txBox="1">
            <a:spLocks/>
          </p:cNvSpPr>
          <p:nvPr/>
        </p:nvSpPr>
        <p:spPr>
          <a:xfrm>
            <a:off x="628650" y="14357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tx1"/>
                </a:solidFill>
              </a:rPr>
              <a:t>CONCLUSIONES</a:t>
            </a:r>
            <a:endParaRPr lang="es-ES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9F5DCD7-7645-0172-E32F-230A26766165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24" name="Flecha: pentágono 23">
              <a:extLst>
                <a:ext uri="{FF2B5EF4-FFF2-40B4-BE49-F238E27FC236}">
                  <a16:creationId xmlns:a16="http://schemas.microsoft.com/office/drawing/2014/main" id="{AD1A0DC0-D79A-0071-946E-76C1B002C652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5" name="Flecha: pentágono 24">
              <a:extLst>
                <a:ext uri="{FF2B5EF4-FFF2-40B4-BE49-F238E27FC236}">
                  <a16:creationId xmlns:a16="http://schemas.microsoft.com/office/drawing/2014/main" id="{B8F0693F-47AE-2F42-7415-D68AA372A588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6" name="Flecha: pentágono 25">
              <a:extLst>
                <a:ext uri="{FF2B5EF4-FFF2-40B4-BE49-F238E27FC236}">
                  <a16:creationId xmlns:a16="http://schemas.microsoft.com/office/drawing/2014/main" id="{5325130F-CD72-509F-F350-F5E3E28DA942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A11200D0-F317-6FAE-A9F2-CB20689E225B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4CE27BF3-F3FB-928A-2E44-82489FF2E499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29" name="Flecha: pentágono 28">
              <a:extLst>
                <a:ext uri="{FF2B5EF4-FFF2-40B4-BE49-F238E27FC236}">
                  <a16:creationId xmlns:a16="http://schemas.microsoft.com/office/drawing/2014/main" id="{797B29ED-5CE0-FB2E-1243-ABF84BA8F156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0" name="Flecha: pentágono 29">
              <a:extLst>
                <a:ext uri="{FF2B5EF4-FFF2-40B4-BE49-F238E27FC236}">
                  <a16:creationId xmlns:a16="http://schemas.microsoft.com/office/drawing/2014/main" id="{8DDD394D-C3C6-CF29-815B-F13BE1A72E97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9B442501-2995-1127-D13C-76F15843CA34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560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5C7410-2E52-4F4B-8E69-F8EF6AA1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1ED747-36A8-4F3C-A240-38BC02BB8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246972"/>
            <a:ext cx="8928991" cy="4297696"/>
          </a:xfrm>
        </p:spPr>
        <p:txBody>
          <a:bodyPr>
            <a:normAutofit/>
          </a:bodyPr>
          <a:lstStyle/>
          <a:p>
            <a:pPr marL="512207" lvl="1" indent="-285750">
              <a:lnSpc>
                <a:spcPct val="2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Eliminar el deslizamiento entre discos </a:t>
            </a:r>
          </a:p>
          <a:p>
            <a:pPr marL="512207" lvl="1" indent="-285750">
              <a:lnSpc>
                <a:spcPct val="2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Incluir en el modelo cinemático el efecto de las tensiones de los cables en el comportamiento</a:t>
            </a:r>
          </a:p>
          <a:p>
            <a:pPr marL="512207" lvl="1" indent="-285750">
              <a:lnSpc>
                <a:spcPct val="2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Entrenar una red con datos de todos los extremos de sección </a:t>
            </a:r>
          </a:p>
          <a:p>
            <a:pPr marL="512207" lvl="1" indent="-285750">
              <a:lnSpc>
                <a:spcPct val="2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Tomar más datos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E4679D-CBDD-4581-823B-0DF2E17BBBD2}"/>
              </a:ext>
            </a:extLst>
          </p:cNvPr>
          <p:cNvSpPr txBox="1">
            <a:spLocks/>
          </p:cNvSpPr>
          <p:nvPr/>
        </p:nvSpPr>
        <p:spPr>
          <a:xfrm>
            <a:off x="628650" y="28800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tx1"/>
                </a:solidFill>
              </a:rPr>
              <a:t>CONCLUSIONES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47299A6-B511-4769-BBCC-B3BCC7A2F78D}"/>
              </a:ext>
            </a:extLst>
          </p:cNvPr>
          <p:cNvSpPr/>
          <p:nvPr/>
        </p:nvSpPr>
        <p:spPr>
          <a:xfrm>
            <a:off x="244800" y="1252800"/>
            <a:ext cx="3497881" cy="50400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defTabSz="68580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s-ES" sz="21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LÍNEAS FUTURAS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9232C00-39EE-C47C-562C-1FB0B03A46CD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21" name="Flecha: pentágono 20">
              <a:extLst>
                <a:ext uri="{FF2B5EF4-FFF2-40B4-BE49-F238E27FC236}">
                  <a16:creationId xmlns:a16="http://schemas.microsoft.com/office/drawing/2014/main" id="{1FE0341E-EE81-5032-AEB9-74CE1184FC42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2" name="Flecha: pentágono 21">
              <a:extLst>
                <a:ext uri="{FF2B5EF4-FFF2-40B4-BE49-F238E27FC236}">
                  <a16:creationId xmlns:a16="http://schemas.microsoft.com/office/drawing/2014/main" id="{0B037025-B367-F634-D63B-796A6CEA8B17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3" name="Flecha: pentágono 22">
              <a:extLst>
                <a:ext uri="{FF2B5EF4-FFF2-40B4-BE49-F238E27FC236}">
                  <a16:creationId xmlns:a16="http://schemas.microsoft.com/office/drawing/2014/main" id="{0A51B93E-AFA4-230D-7AA1-B2A28D1F093A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4" name="Flecha: pentágono 23">
              <a:extLst>
                <a:ext uri="{FF2B5EF4-FFF2-40B4-BE49-F238E27FC236}">
                  <a16:creationId xmlns:a16="http://schemas.microsoft.com/office/drawing/2014/main" id="{5FB6E004-C514-1883-9489-C31CF4EAFC7E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25" name="Flecha: pentágono 24">
              <a:extLst>
                <a:ext uri="{FF2B5EF4-FFF2-40B4-BE49-F238E27FC236}">
                  <a16:creationId xmlns:a16="http://schemas.microsoft.com/office/drawing/2014/main" id="{44B30626-7E66-57FA-23CD-A99D58FEDC47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26" name="Flecha: pentágono 25">
              <a:extLst>
                <a:ext uri="{FF2B5EF4-FFF2-40B4-BE49-F238E27FC236}">
                  <a16:creationId xmlns:a16="http://schemas.microsoft.com/office/drawing/2014/main" id="{2AB71BE4-A195-6C84-5779-A9961302FA9A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562E33E0-5798-B34E-5FFC-BF1ADAE03B99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FB9FEB1C-72B9-470B-59A2-F7CA086550A3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59715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Título">
            <a:extLst>
              <a:ext uri="{FF2B5EF4-FFF2-40B4-BE49-F238E27FC236}">
                <a16:creationId xmlns:a16="http://schemas.microsoft.com/office/drawing/2014/main" id="{2F48DF0A-5EBC-4874-B1F6-7828990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7" y="165532"/>
            <a:ext cx="9032240" cy="693928"/>
          </a:xfrm>
          <a:scene3d>
            <a:camera prst="orthographicFront"/>
            <a:lightRig rig="threePt" dir="t"/>
          </a:scene3d>
          <a:sp3d prstMaterial="softEdge"/>
        </p:spPr>
        <p:txBody>
          <a:bodyPr>
            <a:noAutofit/>
          </a:bodyPr>
          <a:lstStyle/>
          <a:p>
            <a:pPr algn="ctr"/>
            <a:r>
              <a:rPr lang="es-ES" sz="3100" b="1" dirty="0">
                <a:solidFill>
                  <a:schemeClr val="tx1"/>
                </a:solidFill>
              </a:rPr>
              <a:t>E</a:t>
            </a:r>
            <a:r>
              <a:rPr lang="es-ES" sz="3000" b="1" dirty="0">
                <a:solidFill>
                  <a:schemeClr val="tx1"/>
                </a:solidFill>
              </a:rPr>
              <a:t>D</a:t>
            </a:r>
            <a:r>
              <a:rPr lang="es-ES" sz="3100" b="1" dirty="0">
                <a:solidFill>
                  <a:schemeClr val="tx1"/>
                </a:solidFill>
              </a:rPr>
              <a:t>P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2828241-5D2D-4191-B148-0088FCE7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5E8713F2-1177-9B1E-5AD8-771F36141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8" t="17138" r="6276" b="18266"/>
          <a:stretch/>
        </p:blipFill>
        <p:spPr>
          <a:xfrm>
            <a:off x="149427" y="910369"/>
            <a:ext cx="8845139" cy="5182000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F1F05776-FFC2-7406-5FEE-FD44EB489673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8C308962-3A8F-4389-F4C3-89858BBE7EB1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34" name="Flecha: pentágono 33">
              <a:extLst>
                <a:ext uri="{FF2B5EF4-FFF2-40B4-BE49-F238E27FC236}">
                  <a16:creationId xmlns:a16="http://schemas.microsoft.com/office/drawing/2014/main" id="{BF882B08-A34D-5ED9-59C3-096EFEBBBD24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35" name="Flecha: pentágono 34">
              <a:extLst>
                <a:ext uri="{FF2B5EF4-FFF2-40B4-BE49-F238E27FC236}">
                  <a16:creationId xmlns:a16="http://schemas.microsoft.com/office/drawing/2014/main" id="{2477FF48-D208-6C36-6EDC-1A51B5FF5476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36" name="Flecha: pentágono 35">
              <a:extLst>
                <a:ext uri="{FF2B5EF4-FFF2-40B4-BE49-F238E27FC236}">
                  <a16:creationId xmlns:a16="http://schemas.microsoft.com/office/drawing/2014/main" id="{83369543-13DE-3F56-3577-FD793860BB0F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7" name="Flecha: pentágono 36">
              <a:extLst>
                <a:ext uri="{FF2B5EF4-FFF2-40B4-BE49-F238E27FC236}">
                  <a16:creationId xmlns:a16="http://schemas.microsoft.com/office/drawing/2014/main" id="{7CB3AF95-80A4-58E5-3B2E-DBC0BF5BFE60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8" name="Flecha: pentágono 37">
              <a:extLst>
                <a:ext uri="{FF2B5EF4-FFF2-40B4-BE49-F238E27FC236}">
                  <a16:creationId xmlns:a16="http://schemas.microsoft.com/office/drawing/2014/main" id="{7DB478A4-6999-4D58-8460-595AE04BE722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9" name="Flecha: pentágono 38">
              <a:extLst>
                <a:ext uri="{FF2B5EF4-FFF2-40B4-BE49-F238E27FC236}">
                  <a16:creationId xmlns:a16="http://schemas.microsoft.com/office/drawing/2014/main" id="{2AA0892C-5F22-04FC-2E90-D5E5D1F6BCE9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40" name="Flecha: pentágono 39">
              <a:extLst>
                <a:ext uri="{FF2B5EF4-FFF2-40B4-BE49-F238E27FC236}">
                  <a16:creationId xmlns:a16="http://schemas.microsoft.com/office/drawing/2014/main" id="{E84A6EE4-B7B5-9083-44B1-0C293223CC4B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84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1751D86-3557-F5FB-E398-7AF01837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04ED2470-3473-6407-B81B-5D9D7CFE209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4430167-33FA-4803-A16F-6C5C0487731F}" type="datetime1">
              <a:rPr lang="es-ES" smtClean="0"/>
              <a:pPr/>
              <a:t>08/10/2022</a:t>
            </a:fld>
            <a:endParaRPr lang="es-ES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7FE8DBC6-3725-FAC3-AF9C-130795C4B3F0}"/>
              </a:ext>
            </a:extLst>
          </p:cNvPr>
          <p:cNvSpPr txBox="1">
            <a:spLocks/>
          </p:cNvSpPr>
          <p:nvPr/>
        </p:nvSpPr>
        <p:spPr>
          <a:xfrm>
            <a:off x="313746" y="318941"/>
            <a:ext cx="8516508" cy="46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000" b="1" cap="all" dirty="0">
                <a:solidFill>
                  <a:schemeClr val="tx1"/>
                </a:solidFill>
              </a:rPr>
              <a:t>DIAGRAMA</a:t>
            </a:r>
            <a:r>
              <a:rPr lang="es-ES" sz="3000" b="1" dirty="0"/>
              <a:t> </a:t>
            </a:r>
            <a:r>
              <a:rPr lang="es-ES" sz="3000" b="1" dirty="0">
                <a:solidFill>
                  <a:schemeClr val="tx1"/>
                </a:solidFill>
              </a:rPr>
              <a:t>DE</a:t>
            </a:r>
            <a:r>
              <a:rPr lang="es-ES" sz="3000" b="1" dirty="0"/>
              <a:t> </a:t>
            </a:r>
            <a:r>
              <a:rPr lang="es-ES" sz="3000" b="1" dirty="0">
                <a:solidFill>
                  <a:schemeClr val="tx1"/>
                </a:solidFill>
              </a:rPr>
              <a:t>GANNT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BC473D-CD37-CB3B-D21C-F8AD1B02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095" y="1097280"/>
            <a:ext cx="7951809" cy="4762317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E95FE45C-DAE8-87CF-BE90-B7A8CF6937EA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37" name="Flecha: pentágono 36">
              <a:extLst>
                <a:ext uri="{FF2B5EF4-FFF2-40B4-BE49-F238E27FC236}">
                  <a16:creationId xmlns:a16="http://schemas.microsoft.com/office/drawing/2014/main" id="{AFDAA8F2-068A-9675-EBDF-7CC9847CD3D6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38" name="Flecha: pentágono 37">
              <a:extLst>
                <a:ext uri="{FF2B5EF4-FFF2-40B4-BE49-F238E27FC236}">
                  <a16:creationId xmlns:a16="http://schemas.microsoft.com/office/drawing/2014/main" id="{DC00FC24-97D9-1642-0B70-26DC28FE7BE4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39" name="Flecha: pentágono 38">
              <a:extLst>
                <a:ext uri="{FF2B5EF4-FFF2-40B4-BE49-F238E27FC236}">
                  <a16:creationId xmlns:a16="http://schemas.microsoft.com/office/drawing/2014/main" id="{462AE30E-8325-447E-2980-44B3DCF24D22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40" name="Flecha: pentágono 39">
              <a:extLst>
                <a:ext uri="{FF2B5EF4-FFF2-40B4-BE49-F238E27FC236}">
                  <a16:creationId xmlns:a16="http://schemas.microsoft.com/office/drawing/2014/main" id="{CE0A8A6A-A5DF-EBC2-97F5-BAD31A8860F4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41" name="Flecha: pentágono 40">
              <a:extLst>
                <a:ext uri="{FF2B5EF4-FFF2-40B4-BE49-F238E27FC236}">
                  <a16:creationId xmlns:a16="http://schemas.microsoft.com/office/drawing/2014/main" id="{A458ACC2-2F74-5854-6C07-E9DB22E554EB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42" name="Flecha: pentágono 41">
              <a:extLst>
                <a:ext uri="{FF2B5EF4-FFF2-40B4-BE49-F238E27FC236}">
                  <a16:creationId xmlns:a16="http://schemas.microsoft.com/office/drawing/2014/main" id="{1F4DDD40-90DE-0D98-91F6-BD669843287A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43" name="Flecha: pentágono 42">
              <a:extLst>
                <a:ext uri="{FF2B5EF4-FFF2-40B4-BE49-F238E27FC236}">
                  <a16:creationId xmlns:a16="http://schemas.microsoft.com/office/drawing/2014/main" id="{8EFC1B79-246B-0F6B-6AF7-E2EAFBB80819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44" name="Flecha: pentágono 43">
              <a:extLst>
                <a:ext uri="{FF2B5EF4-FFF2-40B4-BE49-F238E27FC236}">
                  <a16:creationId xmlns:a16="http://schemas.microsoft.com/office/drawing/2014/main" id="{8FC8991F-6BBB-EE61-0453-E9F968C4A4D1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0750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9C0D8F-1D25-21B5-8E35-AB2BA01C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31FCEF41-788B-B13C-A51C-7BA565295FE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4430167-33FA-4803-A16F-6C5C0487731F}" type="datetime1">
              <a:rPr lang="es-ES" smtClean="0"/>
              <a:pPr/>
              <a:t>08/10/2022</a:t>
            </a:fld>
            <a:endParaRPr lang="es-ES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B4AE5D18-B867-8F6E-0849-5CA31261B0AC}"/>
              </a:ext>
            </a:extLst>
          </p:cNvPr>
          <p:cNvSpPr txBox="1">
            <a:spLocks/>
          </p:cNvSpPr>
          <p:nvPr/>
        </p:nvSpPr>
        <p:spPr>
          <a:xfrm>
            <a:off x="175671" y="320406"/>
            <a:ext cx="8792656" cy="46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000" b="1" cap="all" dirty="0">
                <a:solidFill>
                  <a:schemeClr val="tx1"/>
                </a:solidFill>
              </a:rPr>
              <a:t>PRESUPUESTO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371695-467E-278F-DC01-B7A154AC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5088" r="14886" b="68479"/>
          <a:stretch/>
        </p:blipFill>
        <p:spPr>
          <a:xfrm>
            <a:off x="355511" y="1204706"/>
            <a:ext cx="8432976" cy="4448588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E206129-0BBD-BD81-49DF-DC2BE378D36B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19" name="Flecha: pentágono 18">
              <a:extLst>
                <a:ext uri="{FF2B5EF4-FFF2-40B4-BE49-F238E27FC236}">
                  <a16:creationId xmlns:a16="http://schemas.microsoft.com/office/drawing/2014/main" id="{C5418D5A-3101-496E-A5A8-5AD6F0CDB1FF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0" name="Flecha: pentágono 19">
              <a:extLst>
                <a:ext uri="{FF2B5EF4-FFF2-40B4-BE49-F238E27FC236}">
                  <a16:creationId xmlns:a16="http://schemas.microsoft.com/office/drawing/2014/main" id="{FF4A8605-5BCA-96C8-2F41-E139E043C01D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1" name="Flecha: pentágono 20">
              <a:extLst>
                <a:ext uri="{FF2B5EF4-FFF2-40B4-BE49-F238E27FC236}">
                  <a16:creationId xmlns:a16="http://schemas.microsoft.com/office/drawing/2014/main" id="{D0A26364-E7A7-F7B7-D2C7-0BEBEF522AC0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2" name="Flecha: pentágono 21">
              <a:extLst>
                <a:ext uri="{FF2B5EF4-FFF2-40B4-BE49-F238E27FC236}">
                  <a16:creationId xmlns:a16="http://schemas.microsoft.com/office/drawing/2014/main" id="{48A46556-E8A4-4FB8-7AAE-92618A4C88EA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23" name="Flecha: pentágono 22">
              <a:extLst>
                <a:ext uri="{FF2B5EF4-FFF2-40B4-BE49-F238E27FC236}">
                  <a16:creationId xmlns:a16="http://schemas.microsoft.com/office/drawing/2014/main" id="{E42AE8F6-4D3A-6698-ECAD-5C89D9FB5890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24" name="Flecha: pentágono 23">
              <a:extLst>
                <a:ext uri="{FF2B5EF4-FFF2-40B4-BE49-F238E27FC236}">
                  <a16:creationId xmlns:a16="http://schemas.microsoft.com/office/drawing/2014/main" id="{ABEE08A2-4935-52D5-02E0-AAA7E20D4008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25" name="Flecha: pentágono 24">
              <a:extLst>
                <a:ext uri="{FF2B5EF4-FFF2-40B4-BE49-F238E27FC236}">
                  <a16:creationId xmlns:a16="http://schemas.microsoft.com/office/drawing/2014/main" id="{93E9D333-0879-93AC-8E71-B2C9B9DA8F61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26" name="Flecha: pentágono 25">
              <a:extLst>
                <a:ext uri="{FF2B5EF4-FFF2-40B4-BE49-F238E27FC236}">
                  <a16:creationId xmlns:a16="http://schemas.microsoft.com/office/drawing/2014/main" id="{2E5C5CC4-655F-D60C-F061-2ED387A576D9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480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023641-C5B9-4AC1-8764-181F6CE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00136"/>
            <a:ext cx="7772400" cy="1524000"/>
          </a:xfrm>
        </p:spPr>
        <p:txBody>
          <a:bodyPr>
            <a:noAutofit/>
          </a:bodyPr>
          <a:lstStyle/>
          <a:p>
            <a:r>
              <a:rPr lang="es-ES" sz="4800" b="1" dirty="0">
                <a:solidFill>
                  <a:schemeClr val="tx1"/>
                </a:solidFill>
              </a:rPr>
              <a:t>MUCHAS GRACIAS POR SU ATENCIÓN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D6F635-545C-4A56-A0B7-AFB16CF6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84" y="6276419"/>
            <a:ext cx="693936" cy="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1A017-86A8-4CDC-B368-DACEB7156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228"/>
            <a:ext cx="8229600" cy="1252728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tx1"/>
                </a:solidFill>
              </a:rPr>
              <a:t>MOTIVACIÓN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BCA26B-59DE-41F6-9F65-A6FC0231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63" y="6351904"/>
            <a:ext cx="637196" cy="447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C16AEE-3F14-A01A-6BCB-0C0EF91C1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7866" r="23937" b="3610"/>
          <a:stretch/>
        </p:blipFill>
        <p:spPr bwMode="auto">
          <a:xfrm>
            <a:off x="4489704" y="2825496"/>
            <a:ext cx="4391858" cy="29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E3ACD07-5510-D6EC-208A-EA8A3B59F1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7" r="4756" b="2879"/>
          <a:stretch/>
        </p:blipFill>
        <p:spPr>
          <a:xfrm>
            <a:off x="517212" y="3116616"/>
            <a:ext cx="3870302" cy="23987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FA8E5C3-1D31-DF3A-A543-ECEB5233B406}"/>
              </a:ext>
            </a:extLst>
          </p:cNvPr>
          <p:cNvSpPr txBox="1"/>
          <p:nvPr/>
        </p:nvSpPr>
        <p:spPr>
          <a:xfrm>
            <a:off x="4489704" y="5806441"/>
            <a:ext cx="43918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Richard Gallagher (octubre de 2019), Single Port Robots and Flexible </a:t>
            </a:r>
            <a:r>
              <a:rPr lang="es-E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Endoscopes</a:t>
            </a:r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, https://www.richardgallagher.com.au/news/future-surgical-robots-single-ports-and-flexible-endoscopes/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912684-2878-B74B-5134-1518CA57DC78}"/>
              </a:ext>
            </a:extLst>
          </p:cNvPr>
          <p:cNvSpPr txBox="1"/>
          <p:nvPr/>
        </p:nvSpPr>
        <p:spPr>
          <a:xfrm>
            <a:off x="457200" y="5515319"/>
            <a:ext cx="40472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Chloe Kent (marzo de 2021), FDA approves first robotic device for transvaginal procedures, Medical Device Network, https://www.medicaldevice-network.com/news/memic-hominis/</a:t>
            </a:r>
            <a:endParaRPr lang="es-E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08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D7FDF1-4EDB-7231-465F-3CB027D3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C4392C-AC05-85EA-FD42-FE52F22FE3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F7412B-6B46-401D-83F7-B899A3099406}" type="datetime1">
              <a:rPr lang="es-ES" smtClean="0"/>
              <a:pPr/>
              <a:t>10/10/2022</a:t>
            </a:fld>
            <a:endParaRPr lang="es-ES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555BBCE-9866-D4CB-8328-1A3D45995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" y="2907759"/>
            <a:ext cx="8792187" cy="3317585"/>
          </a:xfrm>
          <a:prstGeom prst="rect">
            <a:avLst/>
          </a:prstGeom>
        </p:spPr>
      </p:pic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BA2FE06-7DF2-DF9C-B150-460B14E7FCD3}"/>
              </a:ext>
            </a:extLst>
          </p:cNvPr>
          <p:cNvSpPr txBox="1">
            <a:spLocks/>
          </p:cNvSpPr>
          <p:nvPr/>
        </p:nvSpPr>
        <p:spPr>
          <a:xfrm>
            <a:off x="313746" y="318941"/>
            <a:ext cx="8516508" cy="46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000" b="1" cap="all" dirty="0">
                <a:solidFill>
                  <a:schemeClr val="tx1"/>
                </a:solidFill>
              </a:rPr>
              <a:t>Regularización L² o </a:t>
            </a:r>
            <a:r>
              <a:rPr lang="es-ES" sz="3000" b="1" cap="all" dirty="0" err="1">
                <a:solidFill>
                  <a:schemeClr val="tx1"/>
                </a:solidFill>
              </a:rPr>
              <a:t>weight</a:t>
            </a:r>
            <a:r>
              <a:rPr lang="es-ES" sz="3000" b="1" cap="all" dirty="0">
                <a:solidFill>
                  <a:schemeClr val="tx1"/>
                </a:solidFill>
              </a:rPr>
              <a:t> </a:t>
            </a:r>
            <a:r>
              <a:rPr lang="es-ES" sz="3000" b="1" cap="all" dirty="0" err="1">
                <a:solidFill>
                  <a:schemeClr val="tx1"/>
                </a:solidFill>
              </a:rPr>
              <a:t>decay</a:t>
            </a:r>
            <a:endParaRPr lang="es-ES" sz="3000" b="1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75D35-6D7B-F12B-CA40-3D46FBAA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66" y="1540748"/>
            <a:ext cx="5348668" cy="10356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0FE613-E2B0-1F6A-C3EA-B08618C81A64}"/>
              </a:ext>
            </a:extLst>
          </p:cNvPr>
          <p:cNvSpPr txBox="1"/>
          <p:nvPr/>
        </p:nvSpPr>
        <p:spPr>
          <a:xfrm>
            <a:off x="2180564" y="6073511"/>
            <a:ext cx="52252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Goodfellow, et al.(2016). Deep Learning. http:/ / www.deeplearningbook.org. MIT Press.</a:t>
            </a:r>
            <a:endParaRPr lang="es-E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D7FDF1-4EDB-7231-465F-3CB027D3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C4392C-AC05-85EA-FD42-FE52F22FE3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F7412B-6B46-401D-83F7-B899A3099406}" type="datetime1">
              <a:rPr lang="es-ES" smtClean="0"/>
              <a:pPr/>
              <a:t>10/10/2022</a:t>
            </a:fld>
            <a:endParaRPr lang="es-ES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BA2FE06-7DF2-DF9C-B150-460B14E7FCD3}"/>
              </a:ext>
            </a:extLst>
          </p:cNvPr>
          <p:cNvSpPr txBox="1">
            <a:spLocks/>
          </p:cNvSpPr>
          <p:nvPr/>
        </p:nvSpPr>
        <p:spPr>
          <a:xfrm>
            <a:off x="4422255" y="3441826"/>
            <a:ext cx="4779249" cy="46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000" b="1" cap="all" dirty="0" err="1">
                <a:solidFill>
                  <a:schemeClr val="tx1"/>
                </a:solidFill>
              </a:rPr>
              <a:t>Early</a:t>
            </a:r>
            <a:r>
              <a:rPr lang="es-ES" sz="3000" b="1" cap="all" dirty="0">
                <a:solidFill>
                  <a:schemeClr val="tx1"/>
                </a:solidFill>
              </a:rPr>
              <a:t> </a:t>
            </a:r>
            <a:r>
              <a:rPr lang="es-ES" sz="3000" b="1" cap="all" dirty="0" err="1">
                <a:solidFill>
                  <a:schemeClr val="tx1"/>
                </a:solidFill>
              </a:rPr>
              <a:t>stopping</a:t>
            </a:r>
            <a:r>
              <a:rPr lang="es-ES" sz="3000" b="1" cap="all" dirty="0">
                <a:solidFill>
                  <a:schemeClr val="tx1"/>
                </a:solidFill>
              </a:rPr>
              <a:t> </a:t>
            </a:r>
            <a:endParaRPr lang="es-ES" sz="3000" b="1" dirty="0">
              <a:solidFill>
                <a:schemeClr val="tx1"/>
              </a:solidFill>
            </a:endParaRPr>
          </a:p>
        </p:txBody>
      </p:sp>
      <p:pic>
        <p:nvPicPr>
          <p:cNvPr id="16" name="Imagen 15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F5741CFA-3084-7B9A-A6E9-73FC3CF1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" y="1801219"/>
            <a:ext cx="4570522" cy="3101861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3153FEA2-DE86-83A0-763C-9F38E6A9F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t="8344" r="5823" b="-822"/>
          <a:stretch/>
        </p:blipFill>
        <p:spPr>
          <a:xfrm>
            <a:off x="4597458" y="3894936"/>
            <a:ext cx="4428843" cy="2121358"/>
          </a:xfrm>
          <a:prstGeom prst="rect">
            <a:avLst/>
          </a:prstGeom>
        </p:spPr>
      </p:pic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1F779A15-20DC-23D1-0E7D-99EE169B622B}"/>
              </a:ext>
            </a:extLst>
          </p:cNvPr>
          <p:cNvSpPr txBox="1">
            <a:spLocks/>
          </p:cNvSpPr>
          <p:nvPr/>
        </p:nvSpPr>
        <p:spPr>
          <a:xfrm>
            <a:off x="-77428" y="1215398"/>
            <a:ext cx="4779249" cy="46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000" b="1" cap="all" dirty="0">
                <a:solidFill>
                  <a:schemeClr val="tx1"/>
                </a:solidFill>
              </a:rPr>
              <a:t>Validación cruzada </a:t>
            </a:r>
            <a:endParaRPr lang="es-ES" sz="3000" b="1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CC919C-B87D-5AF8-A517-7BA78B49182D}"/>
              </a:ext>
            </a:extLst>
          </p:cNvPr>
          <p:cNvSpPr txBox="1"/>
          <p:nvPr/>
        </p:nvSpPr>
        <p:spPr>
          <a:xfrm>
            <a:off x="244062" y="4813097"/>
            <a:ext cx="41362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Scikit-learn: Machine Learning in Python, Journal of Machine Learning Research</a:t>
            </a:r>
            <a:endParaRPr lang="es-E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78E65DC-5126-0EEC-8BE4-691A4FBC7390}"/>
              </a:ext>
            </a:extLst>
          </p:cNvPr>
          <p:cNvSpPr txBox="1"/>
          <p:nvPr/>
        </p:nvSpPr>
        <p:spPr>
          <a:xfrm>
            <a:off x="4479758" y="5989869"/>
            <a:ext cx="4721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Goodfellow, et al.(2016). Deep Learning. http:/ / www.deeplearningbook.org. MIT Press.</a:t>
            </a:r>
            <a:endParaRPr lang="es-E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9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D1E3D9-2BED-43A8-815E-A72CFA2E3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985323"/>
            <a:ext cx="8928991" cy="3856677"/>
          </a:xfrm>
        </p:spPr>
        <p:txBody>
          <a:bodyPr>
            <a:normAutofit/>
          </a:bodyPr>
          <a:lstStyle/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Estado del arte</a:t>
            </a:r>
          </a:p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Funcionamiento del Pylori-I y reparación</a:t>
            </a:r>
          </a:p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Toma de datos</a:t>
            </a:r>
          </a:p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Tratamiento de datos</a:t>
            </a:r>
          </a:p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Redes neuronales</a:t>
            </a:r>
          </a:p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Conclusiones y líneas futuras</a:t>
            </a:r>
          </a:p>
          <a:p>
            <a:pPr marL="569357" lvl="1" indent="-342900">
              <a:buFont typeface="+mj-lt"/>
              <a:buAutoNum type="arabicPeriod"/>
            </a:pPr>
            <a:r>
              <a:rPr lang="es-ES" sz="2650" dirty="0"/>
              <a:t>  Planificación y presupuesto</a:t>
            </a:r>
          </a:p>
          <a:p>
            <a:pPr marL="569357" lvl="1" indent="-342900">
              <a:buFont typeface="+mj-lt"/>
              <a:buAutoNum type="arabicPeriod"/>
            </a:pPr>
            <a:endParaRPr lang="es-ES" sz="2650" dirty="0"/>
          </a:p>
          <a:p>
            <a:pPr marL="569357" lvl="1" indent="-342900">
              <a:buFont typeface="+mj-lt"/>
              <a:buAutoNum type="arabicPeriod"/>
            </a:pPr>
            <a:endParaRPr lang="es-ES" sz="2500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E1F6E9E-95A2-4EAF-A54D-8FF354ACDA47}"/>
              </a:ext>
            </a:extLst>
          </p:cNvPr>
          <p:cNvSpPr txBox="1">
            <a:spLocks/>
          </p:cNvSpPr>
          <p:nvPr/>
        </p:nvSpPr>
        <p:spPr>
          <a:xfrm>
            <a:off x="628650" y="477812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3200" b="1" dirty="0">
                <a:solidFill>
                  <a:schemeClr val="tx1"/>
                </a:solidFill>
              </a:rPr>
              <a:t>ÍNDICE</a:t>
            </a:r>
            <a:endParaRPr lang="es-E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8ED355F-3546-6A91-D27C-2645B35D8BF0}"/>
              </a:ext>
            </a:extLst>
          </p:cNvPr>
          <p:cNvGrpSpPr/>
          <p:nvPr/>
        </p:nvGrpSpPr>
        <p:grpSpPr>
          <a:xfrm>
            <a:off x="0" y="6287847"/>
            <a:ext cx="9144000" cy="558800"/>
            <a:chOff x="0" y="6299200"/>
            <a:chExt cx="9144000" cy="558800"/>
          </a:xfrm>
        </p:grpSpPr>
        <p:sp>
          <p:nvSpPr>
            <p:cNvPr id="17" name="Flecha: pentágono 16">
              <a:extLst>
                <a:ext uri="{FF2B5EF4-FFF2-40B4-BE49-F238E27FC236}">
                  <a16:creationId xmlns:a16="http://schemas.microsoft.com/office/drawing/2014/main" id="{142152F5-6C83-E60A-BB6A-3971A3EE4605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18" name="Flecha: pentágono 17">
              <a:extLst>
                <a:ext uri="{FF2B5EF4-FFF2-40B4-BE49-F238E27FC236}">
                  <a16:creationId xmlns:a16="http://schemas.microsoft.com/office/drawing/2014/main" id="{B16DFC6E-CD32-EABA-75CF-990294E1C25C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19" name="Flecha: pentágono 18">
              <a:extLst>
                <a:ext uri="{FF2B5EF4-FFF2-40B4-BE49-F238E27FC236}">
                  <a16:creationId xmlns:a16="http://schemas.microsoft.com/office/drawing/2014/main" id="{E7F78469-0FA5-08C3-4208-F8B5E88C5854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0" name="Flecha: pentágono 19">
              <a:extLst>
                <a:ext uri="{FF2B5EF4-FFF2-40B4-BE49-F238E27FC236}">
                  <a16:creationId xmlns:a16="http://schemas.microsoft.com/office/drawing/2014/main" id="{4595E3B0-CEEE-0A2E-FA15-2D98F2E76DEF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21" name="Flecha: pentágono 20">
              <a:extLst>
                <a:ext uri="{FF2B5EF4-FFF2-40B4-BE49-F238E27FC236}">
                  <a16:creationId xmlns:a16="http://schemas.microsoft.com/office/drawing/2014/main" id="{54FF233F-1F3A-B00A-C9F4-5507080E3A63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22" name="Flecha: pentágono 21">
              <a:extLst>
                <a:ext uri="{FF2B5EF4-FFF2-40B4-BE49-F238E27FC236}">
                  <a16:creationId xmlns:a16="http://schemas.microsoft.com/office/drawing/2014/main" id="{95CA3F80-369D-2B9E-868E-7BDF4496E8AE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23" name="Flecha: pentágono 22">
              <a:extLst>
                <a:ext uri="{FF2B5EF4-FFF2-40B4-BE49-F238E27FC236}">
                  <a16:creationId xmlns:a16="http://schemas.microsoft.com/office/drawing/2014/main" id="{4951EF69-F07B-7D12-97A7-997BA169365B}"/>
                </a:ext>
              </a:extLst>
            </p:cNvPr>
            <p:cNvSpPr/>
            <p:nvPr/>
          </p:nvSpPr>
          <p:spPr>
            <a:xfrm>
              <a:off x="688407" y="6299200"/>
              <a:ext cx="1047938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24" name="Flecha: pentágono 23">
              <a:extLst>
                <a:ext uri="{FF2B5EF4-FFF2-40B4-BE49-F238E27FC236}">
                  <a16:creationId xmlns:a16="http://schemas.microsoft.com/office/drawing/2014/main" id="{D8B45F60-B5F5-D724-9D09-F687118BA2A0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26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4731DD65-AFA8-48DE-8EE8-C7BC216E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683"/>
            <a:ext cx="8229600" cy="1091326"/>
          </a:xfrm>
        </p:spPr>
        <p:txBody>
          <a:bodyPr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ESTADO DEL ARTE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2F888F-C32F-4DE0-BE80-FAB6CF67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E568F25-335A-E4CF-FAA6-AA8BC71B3692}"/>
              </a:ext>
            </a:extLst>
          </p:cNvPr>
          <p:cNvGrpSpPr/>
          <p:nvPr/>
        </p:nvGrpSpPr>
        <p:grpSpPr>
          <a:xfrm>
            <a:off x="0" y="6287847"/>
            <a:ext cx="9144000" cy="558800"/>
            <a:chOff x="0" y="6299200"/>
            <a:chExt cx="9144000" cy="558800"/>
          </a:xfrm>
        </p:grpSpPr>
        <p:sp>
          <p:nvSpPr>
            <p:cNvPr id="4" name="Flecha: pentágono 3">
              <a:extLst>
                <a:ext uri="{FF2B5EF4-FFF2-40B4-BE49-F238E27FC236}">
                  <a16:creationId xmlns:a16="http://schemas.microsoft.com/office/drawing/2014/main" id="{B77ED9EC-6700-B0AE-5A44-6194F88A987E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5" name="Flecha: pentágono 4">
              <a:extLst>
                <a:ext uri="{FF2B5EF4-FFF2-40B4-BE49-F238E27FC236}">
                  <a16:creationId xmlns:a16="http://schemas.microsoft.com/office/drawing/2014/main" id="{6EF733C1-C6BA-9C7D-B165-A78BD82FA6E9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7" name="Flecha: pentágono 6">
              <a:extLst>
                <a:ext uri="{FF2B5EF4-FFF2-40B4-BE49-F238E27FC236}">
                  <a16:creationId xmlns:a16="http://schemas.microsoft.com/office/drawing/2014/main" id="{F07FBB7D-737A-C602-F8E6-4C6C16AB0AE9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8" name="Flecha: pentágono 7">
              <a:extLst>
                <a:ext uri="{FF2B5EF4-FFF2-40B4-BE49-F238E27FC236}">
                  <a16:creationId xmlns:a16="http://schemas.microsoft.com/office/drawing/2014/main" id="{89BBEA98-B552-7FE7-AB9A-FF58B1816514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9" name="Flecha: pentágono 8">
              <a:extLst>
                <a:ext uri="{FF2B5EF4-FFF2-40B4-BE49-F238E27FC236}">
                  <a16:creationId xmlns:a16="http://schemas.microsoft.com/office/drawing/2014/main" id="{CFEC4918-540A-7979-2F1E-45DF929B3094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10" name="Flecha: pentágono 9">
              <a:extLst>
                <a:ext uri="{FF2B5EF4-FFF2-40B4-BE49-F238E27FC236}">
                  <a16:creationId xmlns:a16="http://schemas.microsoft.com/office/drawing/2014/main" id="{05788041-5544-8211-1C4F-8E44D4FD7145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12" name="Flecha: pentágono 11">
              <a:extLst>
                <a:ext uri="{FF2B5EF4-FFF2-40B4-BE49-F238E27FC236}">
                  <a16:creationId xmlns:a16="http://schemas.microsoft.com/office/drawing/2014/main" id="{D452E757-BCCC-D22B-4A74-EAE8D104C1DB}"/>
                </a:ext>
              </a:extLst>
            </p:cNvPr>
            <p:cNvSpPr/>
            <p:nvPr/>
          </p:nvSpPr>
          <p:spPr>
            <a:xfrm>
              <a:off x="688407" y="6299200"/>
              <a:ext cx="1047938" cy="558800"/>
            </a:xfrm>
            <a:prstGeom prst="homePlate">
              <a:avLst>
                <a:gd name="adj" fmla="val 2001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chemeClr val="accent1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13" name="Flecha: pentágono 12">
              <a:extLst>
                <a:ext uri="{FF2B5EF4-FFF2-40B4-BE49-F238E27FC236}">
                  <a16:creationId xmlns:a16="http://schemas.microsoft.com/office/drawing/2014/main" id="{06B06677-FD1A-59AA-3EA7-ED3C77A501E1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8A0E-120A-A943-2A02-B4F4EF7C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67" y="3029125"/>
            <a:ext cx="3982236" cy="23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3F4D9B-CDDE-7458-D83F-10F64208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33" y="2821354"/>
            <a:ext cx="1620390" cy="28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3667B3-84FC-93EA-5762-E754B0F82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30" y="2614683"/>
            <a:ext cx="1993644" cy="30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7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4731DD65-AFA8-48DE-8EE8-C7BC216E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683"/>
            <a:ext cx="8229600" cy="1091326"/>
          </a:xfrm>
        </p:spPr>
        <p:txBody>
          <a:bodyPr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PYLORI-I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2F888F-C32F-4DE0-BE80-FAB6CF67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pic>
        <p:nvPicPr>
          <p:cNvPr id="20" name="Imagen 19" descr="Imagen que contiene aparato, máquina de coser, interior, tabla&#10;&#10;Descripción generada automáticamente">
            <a:extLst>
              <a:ext uri="{FF2B5EF4-FFF2-40B4-BE49-F238E27FC236}">
                <a16:creationId xmlns:a16="http://schemas.microsoft.com/office/drawing/2014/main" id="{88A17E2F-DB26-D923-A2AF-D13B5EEA8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82" y="2107463"/>
            <a:ext cx="6490694" cy="343431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690AE8E-D6CF-C1C9-39E7-0094DDD7F3DF}"/>
              </a:ext>
            </a:extLst>
          </p:cNvPr>
          <p:cNvSpPr txBox="1"/>
          <p:nvPr/>
        </p:nvSpPr>
        <p:spPr>
          <a:xfrm rot="10800000" flipV="1">
            <a:off x="3091735" y="5583543"/>
            <a:ext cx="286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Cortesía</a:t>
            </a:r>
            <a:r>
              <a:rPr lang="en-GB" sz="1200" dirty="0"/>
              <a:t> de Elena Muñoz  </a:t>
            </a:r>
            <a:endParaRPr lang="es-ES" sz="1200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8261DAE-3347-8465-5C4B-371AF340E4C7}"/>
              </a:ext>
            </a:extLst>
          </p:cNvPr>
          <p:cNvGrpSpPr/>
          <p:nvPr/>
        </p:nvGrpSpPr>
        <p:grpSpPr>
          <a:xfrm>
            <a:off x="0" y="6287847"/>
            <a:ext cx="9144000" cy="558800"/>
            <a:chOff x="0" y="6299200"/>
            <a:chExt cx="9144000" cy="558800"/>
          </a:xfrm>
        </p:grpSpPr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B378107C-1666-3744-3079-CE77C9CCD4E3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A7979031-27D0-FC91-85B1-E1594FF4E06F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9" name="Flecha: pentágono 28">
              <a:extLst>
                <a:ext uri="{FF2B5EF4-FFF2-40B4-BE49-F238E27FC236}">
                  <a16:creationId xmlns:a16="http://schemas.microsoft.com/office/drawing/2014/main" id="{AEFA207F-304D-2A9D-903B-5C5BB092D3E7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30" name="Flecha: pentágono 29">
              <a:extLst>
                <a:ext uri="{FF2B5EF4-FFF2-40B4-BE49-F238E27FC236}">
                  <a16:creationId xmlns:a16="http://schemas.microsoft.com/office/drawing/2014/main" id="{696C2921-3A5D-2E78-7DD2-518897EC356D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FDD48CAA-1682-71F8-0D78-DA8B37159E0E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7D8D154D-3D9E-FCFE-75B0-EA3B47407E1C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DF996CEF-D657-E7E8-6DD9-C5C2462CE957}"/>
                </a:ext>
              </a:extLst>
            </p:cNvPr>
            <p:cNvSpPr/>
            <p:nvPr/>
          </p:nvSpPr>
          <p:spPr>
            <a:xfrm>
              <a:off x="688407" y="6299200"/>
              <a:ext cx="1047938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4" name="Flecha: pentágono 33">
              <a:extLst>
                <a:ext uri="{FF2B5EF4-FFF2-40B4-BE49-F238E27FC236}">
                  <a16:creationId xmlns:a16="http://schemas.microsoft.com/office/drawing/2014/main" id="{407952ED-9FD6-6E93-6C7F-1725C8ED66E0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47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4731DD65-AFA8-48DE-8EE8-C7BC216E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683"/>
            <a:ext cx="8229600" cy="1091326"/>
          </a:xfrm>
        </p:spPr>
        <p:txBody>
          <a:bodyPr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PYLORI-I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2F888F-C32F-4DE0-BE80-FAB6CF67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E568F25-335A-E4CF-FAA6-AA8BC71B3692}"/>
              </a:ext>
            </a:extLst>
          </p:cNvPr>
          <p:cNvGrpSpPr/>
          <p:nvPr/>
        </p:nvGrpSpPr>
        <p:grpSpPr>
          <a:xfrm>
            <a:off x="0" y="6287847"/>
            <a:ext cx="9144000" cy="558800"/>
            <a:chOff x="0" y="6299200"/>
            <a:chExt cx="9144000" cy="558800"/>
          </a:xfrm>
        </p:grpSpPr>
        <p:sp>
          <p:nvSpPr>
            <p:cNvPr id="4" name="Flecha: pentágono 3">
              <a:extLst>
                <a:ext uri="{FF2B5EF4-FFF2-40B4-BE49-F238E27FC236}">
                  <a16:creationId xmlns:a16="http://schemas.microsoft.com/office/drawing/2014/main" id="{B77ED9EC-6700-B0AE-5A44-6194F88A987E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5" name="Flecha: pentágono 4">
              <a:extLst>
                <a:ext uri="{FF2B5EF4-FFF2-40B4-BE49-F238E27FC236}">
                  <a16:creationId xmlns:a16="http://schemas.microsoft.com/office/drawing/2014/main" id="{6EF733C1-C6BA-9C7D-B165-A78BD82FA6E9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7" name="Flecha: pentágono 6">
              <a:extLst>
                <a:ext uri="{FF2B5EF4-FFF2-40B4-BE49-F238E27FC236}">
                  <a16:creationId xmlns:a16="http://schemas.microsoft.com/office/drawing/2014/main" id="{F07FBB7D-737A-C602-F8E6-4C6C16AB0AE9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8" name="Flecha: pentágono 7">
              <a:extLst>
                <a:ext uri="{FF2B5EF4-FFF2-40B4-BE49-F238E27FC236}">
                  <a16:creationId xmlns:a16="http://schemas.microsoft.com/office/drawing/2014/main" id="{89BBEA98-B552-7FE7-AB9A-FF58B1816514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9" name="Flecha: pentágono 8">
              <a:extLst>
                <a:ext uri="{FF2B5EF4-FFF2-40B4-BE49-F238E27FC236}">
                  <a16:creationId xmlns:a16="http://schemas.microsoft.com/office/drawing/2014/main" id="{CFEC4918-540A-7979-2F1E-45DF929B3094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10" name="Flecha: pentágono 9">
              <a:extLst>
                <a:ext uri="{FF2B5EF4-FFF2-40B4-BE49-F238E27FC236}">
                  <a16:creationId xmlns:a16="http://schemas.microsoft.com/office/drawing/2014/main" id="{05788041-5544-8211-1C4F-8E44D4FD7145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12" name="Flecha: pentágono 11">
              <a:extLst>
                <a:ext uri="{FF2B5EF4-FFF2-40B4-BE49-F238E27FC236}">
                  <a16:creationId xmlns:a16="http://schemas.microsoft.com/office/drawing/2014/main" id="{D452E757-BCCC-D22B-4A74-EAE8D104C1DB}"/>
                </a:ext>
              </a:extLst>
            </p:cNvPr>
            <p:cNvSpPr/>
            <p:nvPr/>
          </p:nvSpPr>
          <p:spPr>
            <a:xfrm>
              <a:off x="688407" y="6299200"/>
              <a:ext cx="1047938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13" name="Flecha: pentágono 12">
              <a:extLst>
                <a:ext uri="{FF2B5EF4-FFF2-40B4-BE49-F238E27FC236}">
                  <a16:creationId xmlns:a16="http://schemas.microsoft.com/office/drawing/2014/main" id="{06B06677-FD1A-59AA-3EA7-ED3C77A501E1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B09363DF-BCA3-F4C5-4062-0DBF804DF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92523" l="3356" r="94631">
                        <a14:foregroundMark x1="5705" y1="32710" x2="5705" y2="32710"/>
                        <a14:foregroundMark x1="94631" y1="27570" x2="94631" y2="27570"/>
                        <a14:foregroundMark x1="5034" y1="64953" x2="5034" y2="64953"/>
                        <a14:foregroundMark x1="3691" y1="27103" x2="3691" y2="27103"/>
                        <a14:foregroundMark x1="12752" y1="89720" x2="12752" y2="89720"/>
                        <a14:foregroundMark x1="92282" y1="90654" x2="92282" y2="90654"/>
                        <a14:foregroundMark x1="6040" y1="90654" x2="6040" y2="90654"/>
                        <a14:foregroundMark x1="10403" y1="90654" x2="10403" y2="90654"/>
                        <a14:foregroundMark x1="9060" y1="90654" x2="9060" y2="90654"/>
                        <a14:foregroundMark x1="16779" y1="92523" x2="16779" y2="92523"/>
                        <a14:foregroundMark x1="14765" y1="91121" x2="14765" y2="91121"/>
                        <a14:backgroundMark x1="3020" y1="27103" x2="3020" y2="27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36" y="2352360"/>
            <a:ext cx="2312959" cy="166098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7DDF325-7975-228C-9130-45324F88D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36" y="4433599"/>
            <a:ext cx="6533600" cy="134052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8C74FC7-43FF-DAC2-3CBE-0DBB914EC74E}"/>
              </a:ext>
            </a:extLst>
          </p:cNvPr>
          <p:cNvSpPr txBox="1"/>
          <p:nvPr/>
        </p:nvSpPr>
        <p:spPr>
          <a:xfrm>
            <a:off x="-97025" y="2545534"/>
            <a:ext cx="419838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52 discos pivotantes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4 secciones 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16 cables</a:t>
            </a:r>
          </a:p>
          <a:p>
            <a:pPr marL="86400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8 grados de libertad</a:t>
            </a:r>
          </a:p>
        </p:txBody>
      </p:sp>
      <p:pic>
        <p:nvPicPr>
          <p:cNvPr id="17" name="Imagen 16" descr="Imagen digital de una rueda&#10;&#10;Descripción generada automáticamente con confianza baja">
            <a:extLst>
              <a:ext uri="{FF2B5EF4-FFF2-40B4-BE49-F238E27FC236}">
                <a16:creationId xmlns:a16="http://schemas.microsoft.com/office/drawing/2014/main" id="{12D3ED68-4F8D-928A-C82D-698C1998B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63" y="2266195"/>
            <a:ext cx="2312960" cy="1833314"/>
          </a:xfrm>
          <a:prstGeom prst="rect">
            <a:avLst/>
          </a:prstGeom>
        </p:spPr>
      </p:pic>
      <p:pic>
        <p:nvPicPr>
          <p:cNvPr id="14" name="Imagen 13" descr="Imagen que contiene tabla, computadora, monitor, frente&#10;&#10;Descripción generada automáticamente">
            <a:extLst>
              <a:ext uri="{FF2B5EF4-FFF2-40B4-BE49-F238E27FC236}">
                <a16:creationId xmlns:a16="http://schemas.microsoft.com/office/drawing/2014/main" id="{D243A0B5-4F03-09AA-F4CC-721006DE7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1" b="94162" l="9962" r="89847">
                        <a14:foregroundMark x1="48851" y1="89454" x2="48851" y2="89454"/>
                        <a14:foregroundMark x1="46935" y1="94162" x2="46935" y2="94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32" y="4209729"/>
            <a:ext cx="1537876" cy="156439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BB4D4A9-6F3A-F182-0189-503A5A4528C0}"/>
              </a:ext>
            </a:extLst>
          </p:cNvPr>
          <p:cNvSpPr txBox="1"/>
          <p:nvPr/>
        </p:nvSpPr>
        <p:spPr>
          <a:xfrm rot="10800000" flipV="1">
            <a:off x="3141551" y="3919581"/>
            <a:ext cx="286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Cortesía</a:t>
            </a:r>
            <a:r>
              <a:rPr lang="en-GB" sz="1200" dirty="0"/>
              <a:t> de Elena Muñoz  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46891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B0DB9B-5995-49C2-9692-8D176B77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C926186-AB55-47FB-8A26-CF41AC29D088}"/>
              </a:ext>
            </a:extLst>
          </p:cNvPr>
          <p:cNvSpPr txBox="1">
            <a:spLocks/>
          </p:cNvSpPr>
          <p:nvPr/>
        </p:nvSpPr>
        <p:spPr>
          <a:xfrm>
            <a:off x="628650" y="28800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FFFFFF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tx1"/>
                </a:solidFill>
              </a:rPr>
              <a:t>TOMA DE DATOS</a:t>
            </a:r>
            <a:endParaRPr lang="es-E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62C846E-4F91-A56F-CE8C-DC64D0A18B75}"/>
              </a:ext>
            </a:extLst>
          </p:cNvPr>
          <p:cNvGrpSpPr/>
          <p:nvPr/>
        </p:nvGrpSpPr>
        <p:grpSpPr>
          <a:xfrm>
            <a:off x="0" y="6290600"/>
            <a:ext cx="9144000" cy="558800"/>
            <a:chOff x="0" y="6299200"/>
            <a:chExt cx="9144000" cy="558800"/>
          </a:xfrm>
        </p:grpSpPr>
        <p:sp>
          <p:nvSpPr>
            <p:cNvPr id="17" name="Flecha: pentágono 16">
              <a:extLst>
                <a:ext uri="{FF2B5EF4-FFF2-40B4-BE49-F238E27FC236}">
                  <a16:creationId xmlns:a16="http://schemas.microsoft.com/office/drawing/2014/main" id="{33B08A7F-FE26-EB86-B6EA-447F508D20EB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18" name="Flecha: pentágono 17">
              <a:extLst>
                <a:ext uri="{FF2B5EF4-FFF2-40B4-BE49-F238E27FC236}">
                  <a16:creationId xmlns:a16="http://schemas.microsoft.com/office/drawing/2014/main" id="{E72DEBD9-9809-D373-44EA-74E144EA6FE3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19" name="Flecha: pentágono 18">
              <a:extLst>
                <a:ext uri="{FF2B5EF4-FFF2-40B4-BE49-F238E27FC236}">
                  <a16:creationId xmlns:a16="http://schemas.microsoft.com/office/drawing/2014/main" id="{4428BD25-D6EC-9D39-5C2A-53EBD4CC9EA0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0" name="Flecha: pentágono 19">
              <a:extLst>
                <a:ext uri="{FF2B5EF4-FFF2-40B4-BE49-F238E27FC236}">
                  <a16:creationId xmlns:a16="http://schemas.microsoft.com/office/drawing/2014/main" id="{2360E83A-A43D-AB0F-25C8-8A29F06B1AA7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21" name="Flecha: pentágono 20">
              <a:extLst>
                <a:ext uri="{FF2B5EF4-FFF2-40B4-BE49-F238E27FC236}">
                  <a16:creationId xmlns:a16="http://schemas.microsoft.com/office/drawing/2014/main" id="{EACED132-6B2E-30E4-414C-2F0645887B32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22" name="Flecha: pentágono 21">
              <a:extLst>
                <a:ext uri="{FF2B5EF4-FFF2-40B4-BE49-F238E27FC236}">
                  <a16:creationId xmlns:a16="http://schemas.microsoft.com/office/drawing/2014/main" id="{74CA96C4-BBEE-AB07-6C8B-68D92184DBA0}"/>
                </a:ext>
              </a:extLst>
            </p:cNvPr>
            <p:cNvSpPr/>
            <p:nvPr/>
          </p:nvSpPr>
          <p:spPr>
            <a:xfrm>
              <a:off x="1446416" y="6299490"/>
              <a:ext cx="1437959" cy="558510"/>
            </a:xfrm>
            <a:prstGeom prst="homePlate">
              <a:avLst>
                <a:gd name="adj" fmla="val 1907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  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23" name="Flecha: pentágono 22">
              <a:extLst>
                <a:ext uri="{FF2B5EF4-FFF2-40B4-BE49-F238E27FC236}">
                  <a16:creationId xmlns:a16="http://schemas.microsoft.com/office/drawing/2014/main" id="{8AB2746E-7956-FD20-B0EA-6CE8542E0293}"/>
                </a:ext>
              </a:extLst>
            </p:cNvPr>
            <p:cNvSpPr/>
            <p:nvPr/>
          </p:nvSpPr>
          <p:spPr>
            <a:xfrm>
              <a:off x="628650" y="6299200"/>
              <a:ext cx="1035432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Pylori-I</a:t>
              </a:r>
              <a:endParaRPr lang="es-ES" dirty="0"/>
            </a:p>
          </p:txBody>
        </p:sp>
        <p:sp>
          <p:nvSpPr>
            <p:cNvPr id="24" name="Flecha: pentágono 23">
              <a:extLst>
                <a:ext uri="{FF2B5EF4-FFF2-40B4-BE49-F238E27FC236}">
                  <a16:creationId xmlns:a16="http://schemas.microsoft.com/office/drawing/2014/main" id="{15CEDB42-2272-2DB4-1917-6BECADD8825E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E28F82F-C707-2839-C13D-8785B7B340D3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</p:grpSpPr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3B93660C-4AA7-0865-5E7A-58B52B563BF0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33663665-A018-164F-FA77-48E74E153876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9" name="Flecha: pentágono 28">
              <a:extLst>
                <a:ext uri="{FF2B5EF4-FFF2-40B4-BE49-F238E27FC236}">
                  <a16:creationId xmlns:a16="http://schemas.microsoft.com/office/drawing/2014/main" id="{1ECFEFD0-5A87-D6A8-66C3-498966C0039D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30" name="Flecha: pentágono 29">
              <a:extLst>
                <a:ext uri="{FF2B5EF4-FFF2-40B4-BE49-F238E27FC236}">
                  <a16:creationId xmlns:a16="http://schemas.microsoft.com/office/drawing/2014/main" id="{008C5954-FE0C-F9EA-A6A1-25D80ECE382B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C107DE2C-F845-E41B-3785-6231AA0419B2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29D801EC-8156-3EE0-FAD7-D18CC7344188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B1417BC3-265E-549D-6E3E-BDC438463D32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4" name="Flecha: pentágono 33">
              <a:extLst>
                <a:ext uri="{FF2B5EF4-FFF2-40B4-BE49-F238E27FC236}">
                  <a16:creationId xmlns:a16="http://schemas.microsoft.com/office/drawing/2014/main" id="{656C430E-AAF7-4A05-BD9D-822FD6B5712C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8A0D5FF-7FD0-FEA2-380B-33B42114F1FB}"/>
              </a:ext>
            </a:extLst>
          </p:cNvPr>
          <p:cNvGrpSpPr/>
          <p:nvPr/>
        </p:nvGrpSpPr>
        <p:grpSpPr>
          <a:xfrm>
            <a:off x="102543" y="5227391"/>
            <a:ext cx="8938911" cy="570588"/>
            <a:chOff x="-10940" y="2548560"/>
            <a:chExt cx="8938911" cy="570588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18671F7-7EEB-4D2C-999E-EB2BD75D14AE}"/>
                </a:ext>
              </a:extLst>
            </p:cNvPr>
            <p:cNvSpPr txBox="1"/>
            <p:nvPr/>
          </p:nvSpPr>
          <p:spPr>
            <a:xfrm>
              <a:off x="-10940" y="2548560"/>
              <a:ext cx="23866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Optitrack</a:t>
              </a:r>
              <a:endParaRPr lang="es-E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7F1E7E98-3EB9-1756-E65E-B64B102B7F3B}"/>
                </a:ext>
              </a:extLst>
            </p:cNvPr>
            <p:cNvSpPr txBox="1"/>
            <p:nvPr/>
          </p:nvSpPr>
          <p:spPr>
            <a:xfrm>
              <a:off x="2747182" y="2595928"/>
              <a:ext cx="1407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ROS</a:t>
              </a:r>
              <a:endParaRPr lang="es-E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Flecha: a la derecha 40">
              <a:extLst>
                <a:ext uri="{FF2B5EF4-FFF2-40B4-BE49-F238E27FC236}">
                  <a16:creationId xmlns:a16="http://schemas.microsoft.com/office/drawing/2014/main" id="{CC9EDD1C-3FB3-93F3-7CA1-0A102A5CCF4C}"/>
                </a:ext>
              </a:extLst>
            </p:cNvPr>
            <p:cNvSpPr/>
            <p:nvPr/>
          </p:nvSpPr>
          <p:spPr>
            <a:xfrm>
              <a:off x="4055081" y="2624175"/>
              <a:ext cx="860637" cy="466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366A9E0-D99D-F6CA-64F9-A0CBA9EE8E81}"/>
                </a:ext>
              </a:extLst>
            </p:cNvPr>
            <p:cNvSpPr txBox="1"/>
            <p:nvPr/>
          </p:nvSpPr>
          <p:spPr>
            <a:xfrm>
              <a:off x="7248640" y="2548560"/>
              <a:ext cx="1679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Arduino</a:t>
              </a:r>
              <a:endParaRPr lang="es-E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A41212D-980E-94BF-07ED-9395890458CF}"/>
                </a:ext>
              </a:extLst>
            </p:cNvPr>
            <p:cNvSpPr txBox="1"/>
            <p:nvPr/>
          </p:nvSpPr>
          <p:spPr>
            <a:xfrm>
              <a:off x="5015329" y="2583076"/>
              <a:ext cx="1407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Matlab</a:t>
              </a:r>
              <a:endParaRPr lang="es-E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Flecha: a la derecha 44">
              <a:extLst>
                <a:ext uri="{FF2B5EF4-FFF2-40B4-BE49-F238E27FC236}">
                  <a16:creationId xmlns:a16="http://schemas.microsoft.com/office/drawing/2014/main" id="{471D24E7-0F1C-ACE8-F57B-951C939BB831}"/>
                </a:ext>
              </a:extLst>
            </p:cNvPr>
            <p:cNvSpPr/>
            <p:nvPr/>
          </p:nvSpPr>
          <p:spPr>
            <a:xfrm>
              <a:off x="6388003" y="2611323"/>
              <a:ext cx="860637" cy="466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Flecha: a la derecha 45">
              <a:extLst>
                <a:ext uri="{FF2B5EF4-FFF2-40B4-BE49-F238E27FC236}">
                  <a16:creationId xmlns:a16="http://schemas.microsoft.com/office/drawing/2014/main" id="{CACABEE2-60F6-128D-25CE-CDD167D73B90}"/>
                </a:ext>
              </a:extLst>
            </p:cNvPr>
            <p:cNvSpPr/>
            <p:nvPr/>
          </p:nvSpPr>
          <p:spPr>
            <a:xfrm>
              <a:off x="2071679" y="2615244"/>
              <a:ext cx="860637" cy="466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0" name="Imagen 49" descr="Una silla de ruedas&#10;&#10;Descripción generada automáticamente con confianza baja">
            <a:extLst>
              <a:ext uri="{FF2B5EF4-FFF2-40B4-BE49-F238E27FC236}">
                <a16:creationId xmlns:a16="http://schemas.microsoft.com/office/drawing/2014/main" id="{FD5C819A-E99F-BA88-8904-8AF6BC411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6" b="15992"/>
          <a:stretch/>
        </p:blipFill>
        <p:spPr>
          <a:xfrm>
            <a:off x="840199" y="2282663"/>
            <a:ext cx="7463601" cy="24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B5E3C-84C5-4CC2-9DC7-3262692B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400"/>
            <a:ext cx="8229600" cy="1252728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tx1"/>
                </a:solidFill>
              </a:rPr>
              <a:t>TOMA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A2F73-3EEB-4506-9E9A-89B97619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2DFD590-BC82-1C3B-0C27-BEA5FB1F5880}"/>
              </a:ext>
            </a:extLst>
          </p:cNvPr>
          <p:cNvSpPr txBox="1"/>
          <p:nvPr/>
        </p:nvSpPr>
        <p:spPr>
          <a:xfrm>
            <a:off x="1664082" y="2719762"/>
            <a:ext cx="266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Optitrack</a:t>
            </a:r>
            <a:endParaRPr lang="es-E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 descr="Imagen que contiene interior, tabla, computadora, teclado&#10;&#10;Descripción generada automáticamente">
            <a:extLst>
              <a:ext uri="{FF2B5EF4-FFF2-40B4-BE49-F238E27FC236}">
                <a16:creationId xmlns:a16="http://schemas.microsoft.com/office/drawing/2014/main" id="{0108E132-998D-99A3-CF61-2BF287C8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9" b="89939" l="6628" r="89914">
                        <a14:foregroundMark x1="6628" y1="69693" x2="6628" y2="69693"/>
                        <a14:backgroundMark x1="27089" y1="64172" x2="27089" y2="64172"/>
                        <a14:backgroundMark x1="31124" y1="64417" x2="31124" y2="64417"/>
                        <a14:backgroundMark x1="36599" y1="64417" x2="36599" y2="64417"/>
                        <a14:backgroundMark x1="35879" y1="67362" x2="35879" y2="67362"/>
                        <a14:backgroundMark x1="26081" y1="79755" x2="26081" y2="79755"/>
                        <a14:backgroundMark x1="48847" y1="65031" x2="48847" y2="65031"/>
                        <a14:backgroundMark x1="49568" y1="64663" x2="49568" y2="64663"/>
                        <a14:backgroundMark x1="47406" y1="64663" x2="47406" y2="64663"/>
                        <a14:backgroundMark x1="50576" y1="64663" x2="50576" y2="64663"/>
                        <a14:backgroundMark x1="51585" y1="64663" x2="51585" y2="64663"/>
                        <a14:backgroundMark x1="42363" y1="79755" x2="42363" y2="7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" y="2163693"/>
            <a:ext cx="1234088" cy="1449253"/>
          </a:xfrm>
          <a:prstGeom prst="rect">
            <a:avLst/>
          </a:prstGeom>
        </p:spPr>
      </p:pic>
      <p:pic>
        <p:nvPicPr>
          <p:cNvPr id="21" name="Imagen 20" descr="Imagen que contiene interior, tabla, pequeño, escritorio&#10;&#10;Descripción generada automáticamente">
            <a:extLst>
              <a:ext uri="{FF2B5EF4-FFF2-40B4-BE49-F238E27FC236}">
                <a16:creationId xmlns:a16="http://schemas.microsoft.com/office/drawing/2014/main" id="{E123DFD5-C5C2-2309-B354-E66ADABCB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27" y="3886019"/>
            <a:ext cx="2741087" cy="194981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77F7577-54DE-C991-EEC3-4F603D3E9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857" y="2197392"/>
            <a:ext cx="4036493" cy="3729768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F7C55276-BE37-BFC1-4E3D-EDBA5C160E5B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26" name="Flecha: pentágono 25">
              <a:extLst>
                <a:ext uri="{FF2B5EF4-FFF2-40B4-BE49-F238E27FC236}">
                  <a16:creationId xmlns:a16="http://schemas.microsoft.com/office/drawing/2014/main" id="{E80FD383-4381-AB4B-303C-7920441B653E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816E9346-6FC4-988B-FC88-F2EF6E347241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D1A3AEAA-C3DF-F7B0-0327-568AF52416D3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solidFill>
              <a:srgbClr val="A9DE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29" name="Flecha: pentágono 28">
              <a:extLst>
                <a:ext uri="{FF2B5EF4-FFF2-40B4-BE49-F238E27FC236}">
                  <a16:creationId xmlns:a16="http://schemas.microsoft.com/office/drawing/2014/main" id="{C3D8989B-7AAC-429D-7876-0680ED80BAE3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0" name="Flecha: pentágono 29">
              <a:extLst>
                <a:ext uri="{FF2B5EF4-FFF2-40B4-BE49-F238E27FC236}">
                  <a16:creationId xmlns:a16="http://schemas.microsoft.com/office/drawing/2014/main" id="{2370775A-A7B9-6D24-6A6E-BC6EC80EE113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9EF349DA-BC71-4E64-1497-04FE4C437793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0F80E069-2F54-C30F-D864-CACE7B7C1F91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2F777208-65BC-4AB1-2BBF-146CE013D7E0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889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B5E3C-84C5-4CC2-9DC7-3262692B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88000"/>
            <a:ext cx="8229600" cy="993600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tx1"/>
                </a:solidFill>
              </a:rPr>
              <a:t>TRATAMIENTO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A2F73-3EEB-4506-9E9A-89B97619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00" y="6350400"/>
            <a:ext cx="640135" cy="44504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134BAC2-C266-42BE-54D0-1032C3C8B079}"/>
              </a:ext>
            </a:extLst>
          </p:cNvPr>
          <p:cNvSpPr txBox="1"/>
          <p:nvPr/>
        </p:nvSpPr>
        <p:spPr>
          <a:xfrm>
            <a:off x="4571999" y="2689684"/>
            <a:ext cx="4373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s-ES" sz="2200" b="1" dirty="0">
                <a:latin typeface="Calibri" panose="020F0502020204030204" pitchFamily="34" charset="0"/>
                <a:cs typeface="Calibri" panose="020F0502020204030204" pitchFamily="34" charset="0"/>
              </a:rPr>
              <a:t>Eliminación de datos erróneos</a:t>
            </a:r>
          </a:p>
        </p:txBody>
      </p:sp>
      <p:pic>
        <p:nvPicPr>
          <p:cNvPr id="20" name="Imagen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1248354-D1E7-8262-A51E-F60ABB02A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97" y="3193865"/>
            <a:ext cx="3178138" cy="279264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858CD5C-C5BB-2EAB-0B22-5BAEC74942AF}"/>
              </a:ext>
            </a:extLst>
          </p:cNvPr>
          <p:cNvSpPr txBox="1"/>
          <p:nvPr/>
        </p:nvSpPr>
        <p:spPr>
          <a:xfrm>
            <a:off x="435730" y="2905127"/>
            <a:ext cx="3178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s-E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Cambio de sistema de coordenadas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4CD49C2-2CF4-4064-7A96-3441E6A0A45E}"/>
              </a:ext>
            </a:extLst>
          </p:cNvPr>
          <p:cNvSpPr txBox="1"/>
          <p:nvPr/>
        </p:nvSpPr>
        <p:spPr>
          <a:xfrm>
            <a:off x="397307" y="4460519"/>
            <a:ext cx="3695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s-E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Corrección del </a:t>
            </a:r>
            <a:r>
              <a:rPr lang="es-E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trackable</a:t>
            </a:r>
            <a:r>
              <a:rPr lang="es-E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de los datos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23BE0FB3-82B3-AC81-4930-0D5CD6199892}"/>
              </a:ext>
            </a:extLst>
          </p:cNvPr>
          <p:cNvGrpSpPr/>
          <p:nvPr/>
        </p:nvGrpSpPr>
        <p:grpSpPr>
          <a:xfrm>
            <a:off x="0" y="6299200"/>
            <a:ext cx="9144000" cy="558800"/>
            <a:chOff x="0" y="6299200"/>
            <a:chExt cx="9144000" cy="558800"/>
          </a:xfrm>
          <a:solidFill>
            <a:srgbClr val="A9DEFD"/>
          </a:solidFill>
        </p:grpSpPr>
        <p:sp>
          <p:nvSpPr>
            <p:cNvPr id="27" name="Flecha: pentágono 26">
              <a:extLst>
                <a:ext uri="{FF2B5EF4-FFF2-40B4-BE49-F238E27FC236}">
                  <a16:creationId xmlns:a16="http://schemas.microsoft.com/office/drawing/2014/main" id="{FA12BF27-4015-A4AB-8659-AD471AF911BA}"/>
                </a:ext>
              </a:extLst>
            </p:cNvPr>
            <p:cNvSpPr/>
            <p:nvPr/>
          </p:nvSpPr>
          <p:spPr>
            <a:xfrm>
              <a:off x="7760647" y="6299490"/>
              <a:ext cx="1383353" cy="547766"/>
            </a:xfrm>
            <a:prstGeom prst="homePlate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r>
                <a:rPr lang="es-ES" sz="1600" dirty="0"/>
                <a:t>Planificación y costes</a:t>
              </a:r>
              <a:endParaRPr lang="es-ES" dirty="0"/>
            </a:p>
          </p:txBody>
        </p:sp>
        <p:sp>
          <p:nvSpPr>
            <p:cNvPr id="28" name="Flecha: pentágono 27">
              <a:extLst>
                <a:ext uri="{FF2B5EF4-FFF2-40B4-BE49-F238E27FC236}">
                  <a16:creationId xmlns:a16="http://schemas.microsoft.com/office/drawing/2014/main" id="{3BDB3A66-5B9B-24A5-B18C-EFC131AB3BC5}"/>
                </a:ext>
              </a:extLst>
            </p:cNvPr>
            <p:cNvSpPr/>
            <p:nvPr/>
          </p:nvSpPr>
          <p:spPr>
            <a:xfrm>
              <a:off x="6319521" y="6299490"/>
              <a:ext cx="1629155" cy="547766"/>
            </a:xfrm>
            <a:prstGeom prst="homePlate">
              <a:avLst>
                <a:gd name="adj" fmla="val 2545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Conclusiones</a:t>
              </a:r>
            </a:p>
            <a:p>
              <a:pPr algn="ctr"/>
              <a:r>
                <a:rPr lang="es-ES" sz="1600" dirty="0"/>
                <a:t>  líneas futuras</a:t>
              </a:r>
            </a:p>
          </p:txBody>
        </p:sp>
        <p:sp>
          <p:nvSpPr>
            <p:cNvPr id="29" name="Flecha: pentágono 28">
              <a:extLst>
                <a:ext uri="{FF2B5EF4-FFF2-40B4-BE49-F238E27FC236}">
                  <a16:creationId xmlns:a16="http://schemas.microsoft.com/office/drawing/2014/main" id="{07BE98A4-2183-8929-74D5-7A18301110C6}"/>
                </a:ext>
              </a:extLst>
            </p:cNvPr>
            <p:cNvSpPr/>
            <p:nvPr/>
          </p:nvSpPr>
          <p:spPr>
            <a:xfrm>
              <a:off x="5124197" y="6299490"/>
              <a:ext cx="1296923" cy="558510"/>
            </a:xfrm>
            <a:prstGeom prst="homePlate">
              <a:avLst>
                <a:gd name="adj" fmla="val 2103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Redes    neuronales</a:t>
              </a:r>
            </a:p>
          </p:txBody>
        </p:sp>
        <p:sp>
          <p:nvSpPr>
            <p:cNvPr id="30" name="Flecha: pentágono 29">
              <a:extLst>
                <a:ext uri="{FF2B5EF4-FFF2-40B4-BE49-F238E27FC236}">
                  <a16:creationId xmlns:a16="http://schemas.microsoft.com/office/drawing/2014/main" id="{43361809-4653-C309-653E-0BD19BC51D0C}"/>
                </a:ext>
              </a:extLst>
            </p:cNvPr>
            <p:cNvSpPr/>
            <p:nvPr/>
          </p:nvSpPr>
          <p:spPr>
            <a:xfrm>
              <a:off x="3750499" y="6299490"/>
              <a:ext cx="1469802" cy="558510"/>
            </a:xfrm>
            <a:prstGeom prst="homePlate">
              <a:avLst>
                <a:gd name="adj" fmla="val 20231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Tratamiento  de datos</a:t>
              </a:r>
            </a:p>
          </p:txBody>
        </p:sp>
        <p:sp>
          <p:nvSpPr>
            <p:cNvPr id="31" name="Flecha: pentágono 30">
              <a:extLst>
                <a:ext uri="{FF2B5EF4-FFF2-40B4-BE49-F238E27FC236}">
                  <a16:creationId xmlns:a16="http://schemas.microsoft.com/office/drawing/2014/main" id="{0E0B4CEA-E212-DBE5-F1C3-BCBA469B72B5}"/>
                </a:ext>
              </a:extLst>
            </p:cNvPr>
            <p:cNvSpPr/>
            <p:nvPr/>
          </p:nvSpPr>
          <p:spPr>
            <a:xfrm>
              <a:off x="2775808" y="6299491"/>
              <a:ext cx="1147894" cy="558509"/>
            </a:xfrm>
            <a:prstGeom prst="homePlate">
              <a:avLst>
                <a:gd name="adj" fmla="val 2407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Toma de datos</a:t>
              </a:r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F97C3DB9-8066-0C02-12A1-78E64FC56011}"/>
                </a:ext>
              </a:extLst>
            </p:cNvPr>
            <p:cNvSpPr/>
            <p:nvPr/>
          </p:nvSpPr>
          <p:spPr>
            <a:xfrm>
              <a:off x="1586715" y="6299490"/>
              <a:ext cx="1316886" cy="558510"/>
            </a:xfrm>
            <a:prstGeom prst="homePlate">
              <a:avLst>
                <a:gd name="adj" fmla="val 1907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r>
                <a:rPr lang="es-ES" sz="1600" dirty="0"/>
                <a:t>Pylori-I y</a:t>
              </a:r>
              <a:r>
                <a:rPr lang="es-ES" sz="1800" dirty="0"/>
                <a:t>  </a:t>
              </a:r>
              <a:r>
                <a:rPr lang="es-ES" sz="1600" dirty="0"/>
                <a:t>reparación</a:t>
              </a:r>
              <a:endParaRPr lang="es-ES" dirty="0"/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3438C629-E6BC-EA0C-198A-0A82C8ECF3AB}"/>
                </a:ext>
              </a:extLst>
            </p:cNvPr>
            <p:cNvSpPr/>
            <p:nvPr/>
          </p:nvSpPr>
          <p:spPr>
            <a:xfrm>
              <a:off x="671355" y="6299200"/>
              <a:ext cx="1047938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   Estado    </a:t>
              </a:r>
              <a:r>
                <a:rPr lang="es-ES" sz="1600" dirty="0">
                  <a:solidFill>
                    <a:srgbClr val="A9DEFD"/>
                  </a:solidFill>
                </a:rPr>
                <a:t>b</a:t>
              </a:r>
              <a:r>
                <a:rPr lang="es-ES" sz="1600" dirty="0"/>
                <a:t>del arte</a:t>
              </a:r>
              <a:endParaRPr lang="es-ES" dirty="0"/>
            </a:p>
          </p:txBody>
        </p:sp>
        <p:sp>
          <p:nvSpPr>
            <p:cNvPr id="34" name="Flecha: pentágono 33">
              <a:extLst>
                <a:ext uri="{FF2B5EF4-FFF2-40B4-BE49-F238E27FC236}">
                  <a16:creationId xmlns:a16="http://schemas.microsoft.com/office/drawing/2014/main" id="{3659E543-E1F9-A56B-6067-F6A7018D4C3A}"/>
                </a:ext>
              </a:extLst>
            </p:cNvPr>
            <p:cNvSpPr/>
            <p:nvPr/>
          </p:nvSpPr>
          <p:spPr>
            <a:xfrm>
              <a:off x="0" y="6299200"/>
              <a:ext cx="871460" cy="558800"/>
            </a:xfrm>
            <a:prstGeom prst="homePlate">
              <a:avLst>
                <a:gd name="adj" fmla="val 2001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 Índice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4618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7949</TotalTime>
  <Words>872</Words>
  <Application>Microsoft Office PowerPoint</Application>
  <PresentationFormat>Presentación en pantalla (4:3)</PresentationFormat>
  <Paragraphs>235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Symbol</vt:lpstr>
      <vt:lpstr>Wingdings</vt:lpstr>
      <vt:lpstr>Forma de onda</vt:lpstr>
      <vt:lpstr>Control cinemático de robot hiperredundante mediante red neuronal</vt:lpstr>
      <vt:lpstr>MOTIVACIÓN</vt:lpstr>
      <vt:lpstr>Presentación de PowerPoint</vt:lpstr>
      <vt:lpstr>ESTADO DEL ARTE</vt:lpstr>
      <vt:lpstr>PYLORI-I</vt:lpstr>
      <vt:lpstr>PYLORI-I</vt:lpstr>
      <vt:lpstr>Presentación de PowerPoint</vt:lpstr>
      <vt:lpstr>TOMA DE DATOS</vt:lpstr>
      <vt:lpstr>TRATAMIENTO DE DATOS</vt:lpstr>
      <vt:lpstr>REDES NEURONALES</vt:lpstr>
      <vt:lpstr>REDES NEURONALES</vt:lpstr>
      <vt:lpstr>Presentación de PowerPoint</vt:lpstr>
      <vt:lpstr>Presentación de PowerPoint</vt:lpstr>
      <vt:lpstr>Presentación de PowerPoint</vt:lpstr>
      <vt:lpstr>Presentación de PowerPoint</vt:lpstr>
      <vt:lpstr>EDP</vt:lpstr>
      <vt:lpstr>Presentación de PowerPoint</vt:lpstr>
      <vt:lpstr>Presentación de PowerPoint</vt:lpstr>
      <vt:lpstr>MUCHAS GRACIAS POR SU ATENCIÓN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tfg</dc:title>
  <dc:creator>Celia Garijo del Río</dc:creator>
  <cp:lastModifiedBy>Celia Garijo del Río</cp:lastModifiedBy>
  <cp:revision>60</cp:revision>
  <dcterms:created xsi:type="dcterms:W3CDTF">2019-09-15T11:13:09Z</dcterms:created>
  <dcterms:modified xsi:type="dcterms:W3CDTF">2022-10-10T00:26:33Z</dcterms:modified>
</cp:coreProperties>
</file>